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3" r:id="rId21"/>
    <p:sldId id="274" r:id="rId22"/>
  </p:sldIdLst>
  <p:sldSz cx="18288000" cy="10287000"/>
  <p:notesSz cx="6858000" cy="9144000"/>
  <p:embeddedFontLst>
    <p:embeddedFont>
      <p:font typeface="Cinzel Decorative" panose="020B0604020202020204" charset="0"/>
      <p:regular r:id="rId24"/>
      <p:bold r:id="rId25"/>
    </p:embeddedFont>
    <p:embeddedFont>
      <p:font typeface="Lato" panose="020F0502020204030203" pitchFamily="34" charset="0"/>
      <p:regular r:id="rId26"/>
      <p:bold r:id="rId27"/>
      <p:italic r:id="rId28"/>
      <p:boldItalic r:id="rId29"/>
    </p:embeddedFont>
    <p:embeddedFont>
      <p:font typeface="Quattrocento Sans" panose="020B0502050000020003"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Satisfy"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zjBZuKNPdYkVLhKArssJmQzPQ4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E20914-2E41-2D19-ED02-12084392E801}" name="Rob Jowaisas" initials="RJ" userId="d9aa83044ebd090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126"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9dc206dd1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We started with two separate datasets, one for red wine and one for white. We merged them and ensured there were no missing values. To prepare for modeling, we applied scaling techniques: standardization for some features and normalization for others. This step is critical for helping models perform consistently across all features.</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
        <p:nvSpPr>
          <p:cNvPr id="279" name="Google Shape;279;g349dc206dd1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9dc206dd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We used Spark SQL to group the wines into our two quality classes: </a:t>
            </a:r>
            <a:r>
              <a:rPr lang="en-US" sz="1000">
                <a:solidFill>
                  <a:srgbClr val="0E0E0E"/>
                </a:solidFill>
              </a:rPr>
              <a:t>Standard and Premium and we were able to spot clear differences in chemical properties. Premium wines generally had higher alcohol content and lower density, which reinforces their importance as key features in our model. Sulphates and pH showed smaller differences, but still added useful signals that supported our classification approach.</a:t>
            </a:r>
            <a:endParaRPr sz="1000">
              <a:solidFill>
                <a:srgbClr val="0E0E0E"/>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sz="1000"/>
          </a:p>
        </p:txBody>
      </p:sp>
      <p:sp>
        <p:nvSpPr>
          <p:cNvPr id="293" name="Google Shape;293;g349dc206dd1_4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9dc206dd1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We simplified the wine quality scores into two categories: Standard for wines with a score of 6 or below, and Premium for scores above 6. We created this target using a custom function and then encoded other categorical features, like wine type, using one-hot encoding. Once the data was labeled and fully numeric, we were ready to train our machine learning models using the scaled chemical features.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
        <p:nvSpPr>
          <p:cNvPr id="306" name="Google Shape;306;g349dc206dd1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49dc206dd1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Before any optimization, we trained a Random Forest Classifier as our baseline model. We used an 80/20 train-test split and set our target to classify wines as either Standard or Premium. The initial results were really promising, the model achieved almost 90% accuracy even before tuning, which gave us a strong foundation to build on.</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319" name="Google Shape;319;g349dc206dd1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9dc206dd1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a:solidFill>
                  <a:srgbClr val="0E0E0E"/>
                </a:solidFill>
              </a:rPr>
              <a:t>We tested three different machine learning models: Random Forest, Logistic Regression, and Support Vector Machine.</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US" sz="1050">
                <a:solidFill>
                  <a:srgbClr val="0E0E0E"/>
                </a:solidFill>
              </a:rPr>
              <a:t>To explore performance, we trained each model using the full feature set and again using a PCA-reduced version of the data. PCA helped simplify the input space by reducing dimensions, which sometimes improves model generalization, though in our case, Random Forest performed best even without PCA.</a:t>
            </a:r>
            <a:endParaRPr sz="1050">
              <a:solidFill>
                <a:srgbClr val="0E0E0E"/>
              </a:solidFill>
            </a:endParaRPr>
          </a:p>
          <a:p>
            <a:pPr marL="0" lvl="0" indent="0" algn="l" rtl="0">
              <a:spcBef>
                <a:spcPts val="0"/>
              </a:spcBef>
              <a:spcAft>
                <a:spcPts val="0"/>
              </a:spcAft>
              <a:buNone/>
            </a:pPr>
            <a:endParaRPr sz="1000">
              <a:solidFill>
                <a:schemeClr val="dk1"/>
              </a:solidFill>
            </a:endParaRPr>
          </a:p>
        </p:txBody>
      </p:sp>
      <p:sp>
        <p:nvSpPr>
          <p:cNvPr id="332" name="Google Shape;332;g349dc206dd1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9dc206dd1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a:solidFill>
                  <a:srgbClr val="0E0E0E"/>
                </a:solidFill>
                <a:latin typeface="Quattrocento Sans"/>
                <a:ea typeface="Quattrocento Sans"/>
                <a:cs typeface="Quattrocento Sans"/>
                <a:sym typeface="Quattrocento Sans"/>
              </a:rPr>
              <a:t>After training and testing all the models, Random Forest without PCA came out on top, achieving about 89.5% accuracy.</a:t>
            </a:r>
            <a:endParaRPr sz="1050">
              <a:solidFill>
                <a:srgbClr val="0E0E0E"/>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US" sz="1050">
                <a:solidFill>
                  <a:srgbClr val="0E0E0E"/>
                </a:solidFill>
                <a:latin typeface="Quattrocento Sans"/>
                <a:ea typeface="Quattrocento Sans"/>
                <a:cs typeface="Quattrocento Sans"/>
                <a:sym typeface="Quattrocento Sans"/>
              </a:rPr>
              <a:t>Predicting Premium wines was more challenging due to class imbalance, but Random Forest still handled it better than the other models. </a:t>
            </a:r>
            <a:r>
              <a:rPr lang="en-US" sz="1050">
                <a:solidFill>
                  <a:srgbClr val="0E0E0E"/>
                </a:solidFill>
              </a:rPr>
              <a:t>We evaluated each model using accuracy, precision, recall, and F1-score to make sure our results were reliable across both classes, not just overall.</a:t>
            </a:r>
            <a:endParaRPr sz="1050">
              <a:solidFill>
                <a:srgbClr val="0E0E0E"/>
              </a:solidFill>
            </a:endParaRPr>
          </a:p>
          <a:p>
            <a:pPr marL="0" lvl="0" indent="0" algn="l" rtl="0">
              <a:lnSpc>
                <a:spcPct val="115000"/>
              </a:lnSpc>
              <a:spcBef>
                <a:spcPts val="0"/>
              </a:spcBef>
              <a:spcAft>
                <a:spcPts val="0"/>
              </a:spcAft>
              <a:buNone/>
            </a:pPr>
            <a:endParaRPr sz="1050">
              <a:solidFill>
                <a:srgbClr val="0E0E0E"/>
              </a:solidFill>
              <a:latin typeface="Quattrocento Sans"/>
              <a:ea typeface="Quattrocento Sans"/>
              <a:cs typeface="Quattrocento Sans"/>
              <a:sym typeface="Quattrocento Sans"/>
            </a:endParaRPr>
          </a:p>
        </p:txBody>
      </p:sp>
      <p:sp>
        <p:nvSpPr>
          <p:cNvPr id="347" name="Google Shape;347;g349dc206dd1_2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9dc206dd1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solidFill>
                  <a:schemeClr val="dk1"/>
                </a:solidFill>
              </a:rPr>
              <a:t>Now that we’ve validated our model, we’ll move on to visualizing our results in Tableau. We’ll explore how features like alcohol, pH, and density influence wine quality across red and white wines.</a:t>
            </a:r>
            <a:endParaRPr sz="1000">
              <a:solidFill>
                <a:schemeClr val="dk1"/>
              </a:solidFill>
            </a:endParaRPr>
          </a:p>
          <a:p>
            <a:pPr marL="0" lvl="0" indent="0" algn="l" rtl="0">
              <a:spcBef>
                <a:spcPts val="0"/>
              </a:spcBef>
              <a:spcAft>
                <a:spcPts val="0"/>
              </a:spcAft>
              <a:buNone/>
            </a:pPr>
            <a:endParaRPr/>
          </a:p>
        </p:txBody>
      </p:sp>
      <p:sp>
        <p:nvSpPr>
          <p:cNvPr id="360" name="Google Shape;360;g349dc206dd1_4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Preview of some of the visuals we created on Tableu. To get the full story check out the Tableau link. </a:t>
            </a:r>
            <a:endParaRPr/>
          </a:p>
        </p:txBody>
      </p:sp>
      <p:sp>
        <p:nvSpPr>
          <p:cNvPr id="377" name="Google Shape;37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D05C26DF-5B80-E43B-A36D-E66AFB7CFE9F}"/>
            </a:ext>
          </a:extLst>
        </p:cNvPr>
        <p:cNvGrpSpPr/>
        <p:nvPr/>
      </p:nvGrpSpPr>
      <p:grpSpPr>
        <a:xfrm>
          <a:off x="0" y="0"/>
          <a:ext cx="0" cy="0"/>
          <a:chOff x="0" y="0"/>
          <a:chExt cx="0" cy="0"/>
        </a:xfrm>
      </p:grpSpPr>
      <p:sp>
        <p:nvSpPr>
          <p:cNvPr id="318" name="Google Shape;318;g349dc206dd1_2_37:notes">
            <a:extLst>
              <a:ext uri="{FF2B5EF4-FFF2-40B4-BE49-F238E27FC236}">
                <a16:creationId xmlns:a16="http://schemas.microsoft.com/office/drawing/2014/main" id="{9A88728D-C541-A736-42DF-66322E49C1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319" name="Google Shape;319;g349dc206dd1_2_37:notes">
            <a:extLst>
              <a:ext uri="{FF2B5EF4-FFF2-40B4-BE49-F238E27FC236}">
                <a16:creationId xmlns:a16="http://schemas.microsoft.com/office/drawing/2014/main" id="{997850EF-D8E2-318D-228A-2016881A5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707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B55AF726-7AF2-CA6C-FBCA-B45C27CE62DB}"/>
            </a:ext>
          </a:extLst>
        </p:cNvPr>
        <p:cNvGrpSpPr/>
        <p:nvPr/>
      </p:nvGrpSpPr>
      <p:grpSpPr>
        <a:xfrm>
          <a:off x="0" y="0"/>
          <a:ext cx="0" cy="0"/>
          <a:chOff x="0" y="0"/>
          <a:chExt cx="0" cy="0"/>
        </a:xfrm>
      </p:grpSpPr>
      <p:sp>
        <p:nvSpPr>
          <p:cNvPr id="331" name="Google Shape;331;g349dc206dd1_2_53:notes">
            <a:extLst>
              <a:ext uri="{FF2B5EF4-FFF2-40B4-BE49-F238E27FC236}">
                <a16:creationId xmlns:a16="http://schemas.microsoft.com/office/drawing/2014/main" id="{36E0F088-58C0-6A0E-8E1C-559CEBD4D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These aren’t averages or trends—this reflects how the model </a:t>
            </a:r>
            <a:r>
              <a:rPr lang="en-US" sz="1400" b="1" dirty="0"/>
              <a:t>made its decisions</a:t>
            </a:r>
            <a:endParaRPr sz="1000" dirty="0">
              <a:solidFill>
                <a:schemeClr val="dk1"/>
              </a:solidFill>
            </a:endParaRPr>
          </a:p>
        </p:txBody>
      </p:sp>
      <p:sp>
        <p:nvSpPr>
          <p:cNvPr id="332" name="Google Shape;332;g349dc206dd1_2_53:notes">
            <a:extLst>
              <a:ext uri="{FF2B5EF4-FFF2-40B4-BE49-F238E27FC236}">
                <a16:creationId xmlns:a16="http://schemas.microsoft.com/office/drawing/2014/main" id="{4073E3FC-6F96-87F7-7D37-4D5E34DB8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32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9d2f170c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49d2f170c4_2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9d2f170c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49d2f170c4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00">
                <a:solidFill>
                  <a:srgbClr val="0E0E0E"/>
                </a:solidFill>
                <a:highlight>
                  <a:schemeClr val="lt2"/>
                </a:highlight>
              </a:rPr>
              <a:t>Hello Everyone, Donald and I worked to create a notebook that focuses on predicting whether a wine is Standard or Premium based on its chemical properties. We merged red and white wine datasets and used supervised learning techniques to train models </a:t>
            </a:r>
            <a:r>
              <a:rPr lang="en-US" sz="1000">
                <a:solidFill>
                  <a:schemeClr val="dk1"/>
                </a:solidFill>
                <a:highlight>
                  <a:schemeClr val="lt2"/>
                </a:highlight>
              </a:rPr>
              <a:t>that classify wines efficiently based on data. </a:t>
            </a:r>
            <a:r>
              <a:rPr lang="en-US" sz="1000">
                <a:solidFill>
                  <a:srgbClr val="0E0E0E"/>
                </a:solidFill>
                <a:highlight>
                  <a:schemeClr val="lt2"/>
                </a:highlight>
              </a:rPr>
              <a:t>This type of approach can improve consistency in wine production and </a:t>
            </a:r>
            <a:r>
              <a:rPr lang="en-US" sz="1000">
                <a:solidFill>
                  <a:srgbClr val="1F1F1F"/>
                </a:solidFill>
                <a:highlight>
                  <a:schemeClr val="lt2"/>
                </a:highlight>
                <a:latin typeface="Roboto"/>
                <a:ea typeface="Roboto"/>
                <a:cs typeface="Roboto"/>
                <a:sym typeface="Roboto"/>
              </a:rPr>
              <a:t>help consumers find better wine choices with greater consistency and accuracy</a:t>
            </a:r>
            <a:endParaRPr sz="1000">
              <a:highlight>
                <a:schemeClr val="lt2"/>
              </a:highlight>
            </a:endParaRPr>
          </a:p>
        </p:txBody>
      </p:sp>
      <p:sp>
        <p:nvSpPr>
          <p:cNvPr id="263" name="Google Shape;26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public.tableau.com/app/profile/mica.lenzo/viz/Proj4Tableau/WineQualityPredictionExploratoryAnalysisVisualiza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7.png"/><Relationship Id="rId39" Type="http://schemas.openxmlformats.org/officeDocument/2006/relationships/image" Target="../media/image59.png"/><Relationship Id="rId21" Type="http://schemas.openxmlformats.org/officeDocument/2006/relationships/image" Target="../media/image14.png"/><Relationship Id="rId34" Type="http://schemas.openxmlformats.org/officeDocument/2006/relationships/image" Target="../media/image55.png"/><Relationship Id="rId7" Type="http://schemas.openxmlformats.org/officeDocument/2006/relationships/image" Target="../media/image29.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41.png"/><Relationship Id="rId20" Type="http://schemas.openxmlformats.org/officeDocument/2006/relationships/image" Target="../media/image13.png"/><Relationship Id="rId29"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6.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hyperlink" Target="https://github.com/alvamag/Team3_Project4/tree/77dc83f774b1955d825d0d8aa0b455e2ea1c4880/Resources" TargetMode="External"/><Relationship Id="rId5" Type="http://schemas.openxmlformats.org/officeDocument/2006/relationships/image" Target="../media/image11.png"/><Relationship Id="rId15" Type="http://schemas.openxmlformats.org/officeDocument/2006/relationships/image" Target="../media/image40.png"/><Relationship Id="rId23" Type="http://schemas.openxmlformats.org/officeDocument/2006/relationships/image" Target="../media/image16.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2.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9.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8" Type="http://schemas.openxmlformats.org/officeDocument/2006/relationships/image" Target="../media/image34.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83"/>
        <p:cNvGrpSpPr/>
        <p:nvPr/>
      </p:nvGrpSpPr>
      <p:grpSpPr>
        <a:xfrm>
          <a:off x="0" y="0"/>
          <a:ext cx="0" cy="0"/>
          <a:chOff x="0" y="0"/>
          <a:chExt cx="0" cy="0"/>
        </a:xfrm>
      </p:grpSpPr>
      <p:sp>
        <p:nvSpPr>
          <p:cNvPr id="84" name="Google Shape;84;p1"/>
          <p:cNvSpPr/>
          <p:nvPr/>
        </p:nvSpPr>
        <p:spPr>
          <a:xfrm>
            <a:off x="14651273" y="6395297"/>
            <a:ext cx="3314306" cy="3532808"/>
          </a:xfrm>
          <a:custGeom>
            <a:avLst/>
            <a:gdLst/>
            <a:ahLst/>
            <a:cxnLst/>
            <a:rect l="l" t="t" r="r" b="b"/>
            <a:pathLst>
              <a:path w="3314306" h="3532808" extrusionOk="0">
                <a:moveTo>
                  <a:pt x="0" y="0"/>
                </a:moveTo>
                <a:lnTo>
                  <a:pt x="3314307" y="0"/>
                </a:lnTo>
                <a:lnTo>
                  <a:pt x="3314307" y="3532808"/>
                </a:lnTo>
                <a:lnTo>
                  <a:pt x="0" y="3532808"/>
                </a:lnTo>
                <a:lnTo>
                  <a:pt x="0" y="0"/>
                </a:lnTo>
                <a:close/>
              </a:path>
            </a:pathLst>
          </a:custGeom>
          <a:blipFill rotWithShape="1">
            <a:blip r:embed="rId3">
              <a:alphaModFix/>
            </a:blip>
            <a:stretch>
              <a:fillRect b="-66055"/>
            </a:stretch>
          </a:blipFill>
          <a:ln>
            <a:noFill/>
          </a:ln>
        </p:spPr>
        <p:txBody>
          <a:bodyPr/>
          <a:lstStyle/>
          <a:p>
            <a:endParaRPr lang="en-US"/>
          </a:p>
        </p:txBody>
      </p:sp>
      <p:sp>
        <p:nvSpPr>
          <p:cNvPr id="85" name="Google Shape;85;p1"/>
          <p:cNvSpPr/>
          <p:nvPr/>
        </p:nvSpPr>
        <p:spPr>
          <a:xfrm flipH="1">
            <a:off x="9" y="1084999"/>
            <a:ext cx="5498116" cy="3060584"/>
          </a:xfrm>
          <a:custGeom>
            <a:avLst/>
            <a:gdLst/>
            <a:ahLst/>
            <a:cxnLst/>
            <a:rect l="l" t="t" r="r" b="b"/>
            <a:pathLst>
              <a:path w="8115300" h="3611308" extrusionOk="0">
                <a:moveTo>
                  <a:pt x="8115300" y="0"/>
                </a:moveTo>
                <a:lnTo>
                  <a:pt x="0" y="0"/>
                </a:lnTo>
                <a:lnTo>
                  <a:pt x="0" y="3611308"/>
                </a:lnTo>
                <a:lnTo>
                  <a:pt x="8115300" y="3611308"/>
                </a:lnTo>
                <a:lnTo>
                  <a:pt x="8115300" y="0"/>
                </a:lnTo>
                <a:close/>
              </a:path>
            </a:pathLst>
          </a:custGeom>
          <a:blipFill rotWithShape="1">
            <a:blip r:embed="rId4">
              <a:alphaModFix/>
            </a:blip>
            <a:stretch>
              <a:fillRect/>
            </a:stretch>
          </a:blipFill>
          <a:ln>
            <a:noFill/>
          </a:ln>
        </p:spPr>
        <p:txBody>
          <a:bodyPr/>
          <a:lstStyle/>
          <a:p>
            <a:endParaRPr lang="en-US"/>
          </a:p>
        </p:txBody>
      </p:sp>
      <p:sp>
        <p:nvSpPr>
          <p:cNvPr id="86" name="Google Shape;86;p1"/>
          <p:cNvSpPr txBox="1"/>
          <p:nvPr/>
        </p:nvSpPr>
        <p:spPr>
          <a:xfrm>
            <a:off x="2800723" y="2446549"/>
            <a:ext cx="11850600" cy="60528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Wine</a:t>
            </a:r>
            <a:endParaRPr/>
          </a:p>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avLst/>
            <a:gdLst/>
            <a:ahLst/>
            <a:cxnLst/>
            <a:rect l="l" t="t" r="r" b="b"/>
            <a:pathLst>
              <a:path w="2470750" h="6262270" extrusionOk="0">
                <a:moveTo>
                  <a:pt x="0" y="0"/>
                </a:moveTo>
                <a:lnTo>
                  <a:pt x="2470750" y="0"/>
                </a:lnTo>
                <a:lnTo>
                  <a:pt x="2470750" y="6262270"/>
                </a:lnTo>
                <a:lnTo>
                  <a:pt x="0" y="6262270"/>
                </a:lnTo>
                <a:lnTo>
                  <a:pt x="0" y="0"/>
                </a:lnTo>
                <a:close/>
              </a:path>
            </a:pathLst>
          </a:custGeom>
          <a:blipFill rotWithShape="1">
            <a:blip r:embed="rId5">
              <a:alphaModFix/>
            </a:blip>
            <a:stretch>
              <a:fillRect/>
            </a:stretch>
          </a:blipFill>
          <a:ln>
            <a:noFill/>
          </a:ln>
        </p:spPr>
        <p:txBody>
          <a:bodyPr/>
          <a:lstStyle/>
          <a:p>
            <a:endParaRPr lang="en-US"/>
          </a:p>
        </p:txBody>
      </p:sp>
      <p:sp>
        <p:nvSpPr>
          <p:cNvPr id="88" name="Google Shape;88;p1"/>
          <p:cNvSpPr/>
          <p:nvPr/>
        </p:nvSpPr>
        <p:spPr>
          <a:xfrm rot="-3522690">
            <a:off x="13097558" y="-675320"/>
            <a:ext cx="2315232" cy="7800312"/>
          </a:xfrm>
          <a:custGeom>
            <a:avLst/>
            <a:gdLst/>
            <a:ahLst/>
            <a:cxnLst/>
            <a:rect l="l" t="t" r="r" b="b"/>
            <a:pathLst>
              <a:path w="2186201" h="8713121" extrusionOk="0">
                <a:moveTo>
                  <a:pt x="0" y="0"/>
                </a:moveTo>
                <a:lnTo>
                  <a:pt x="2186202" y="0"/>
                </a:lnTo>
                <a:lnTo>
                  <a:pt x="2186202" y="8713121"/>
                </a:lnTo>
                <a:lnTo>
                  <a:pt x="0" y="8713121"/>
                </a:lnTo>
                <a:lnTo>
                  <a:pt x="0" y="0"/>
                </a:lnTo>
                <a:close/>
              </a:path>
            </a:pathLst>
          </a:custGeom>
          <a:blipFill rotWithShape="1">
            <a:blip r:embed="rId6">
              <a:alphaModFix/>
            </a:blip>
            <a:stretch>
              <a:fillRect/>
            </a:stretch>
          </a:blipFill>
          <a:ln>
            <a:noFill/>
          </a:ln>
        </p:spPr>
        <p:txBody>
          <a:bodyPr/>
          <a:lstStyle/>
          <a:p>
            <a:endParaRPr lang="en-US"/>
          </a:p>
        </p:txBody>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1" name="Google Shape;91;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4" name="Google Shape;94;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300" b="1">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marL="0" lvl="0" indent="0" algn="l" rtl="0">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lang="en-US" sz="2100" b="0" i="0" u="none" strike="noStrike" cap="non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4" name="Google Shape;284;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7" name="Google Shape;287;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g349dc206dd1_2_3"/>
          <p:cNvSpPr txBox="1"/>
          <p:nvPr/>
        </p:nvSpPr>
        <p:spPr>
          <a:xfrm>
            <a:off x="472500" y="3891175"/>
            <a:ext cx="8652600" cy="3382500"/>
          </a:xfrm>
          <a:prstGeom prst="rect">
            <a:avLst/>
          </a:prstGeom>
          <a:noFill/>
          <a:ln>
            <a:noFill/>
          </a:ln>
        </p:spPr>
        <p:txBody>
          <a:bodyPr spcFirstLastPara="1" wrap="square" lIns="0" tIns="0" rIns="0" bIns="0" anchor="t" anchorCtr="0">
            <a:spAutoFit/>
          </a:bodyPr>
          <a:lstStyle/>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Merged two datasets (Red &amp; White)</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and standardized feature types</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 (standardization + normalization)</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289" name="Google Shape;289;g349dc206dd1_2_3" title="Screenshot 2025-04-09 at 10.55.24 AM.png"/>
          <p:cNvPicPr preferRelativeResize="0"/>
          <p:nvPr/>
        </p:nvPicPr>
        <p:blipFill>
          <a:blip r:embed="rId3">
            <a:alphaModFix/>
          </a:blip>
          <a:stretch>
            <a:fillRect/>
          </a:stretch>
        </p:blipFill>
        <p:spPr>
          <a:xfrm>
            <a:off x="7584013" y="7297151"/>
            <a:ext cx="10341402" cy="2009700"/>
          </a:xfrm>
          <a:prstGeom prst="rect">
            <a:avLst/>
          </a:prstGeom>
          <a:noFill/>
          <a:ln>
            <a:noFill/>
          </a:ln>
        </p:spPr>
      </p:pic>
      <p:pic>
        <p:nvPicPr>
          <p:cNvPr id="290" name="Google Shape;290;g349dc206dd1_2_3" title="Screenshot 2025-04-09 at 10.54.51 AM.png"/>
          <p:cNvPicPr preferRelativeResize="0"/>
          <p:nvPr/>
        </p:nvPicPr>
        <p:blipFill>
          <a:blip r:embed="rId4">
            <a:alphaModFix/>
          </a:blip>
          <a:stretch>
            <a:fillRect/>
          </a:stretch>
        </p:blipFill>
        <p:spPr>
          <a:xfrm>
            <a:off x="9775275" y="1060025"/>
            <a:ext cx="5699174" cy="5770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98" name="Google Shape;298;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01" name="Google Shape;301;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2" name="Google Shape;302;g349dc206dd1_4_4"/>
          <p:cNvSpPr txBox="1"/>
          <p:nvPr/>
        </p:nvSpPr>
        <p:spPr>
          <a:xfrm>
            <a:off x="898850" y="3388550"/>
            <a:ext cx="6438000" cy="51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White wines scored slightly higher on average</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Premium wines had higher alcohol and lower density</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Spark SQL confirmed strong feature patterns before modeling</a:t>
            </a:r>
            <a:endParaRPr sz="27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3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03" name="Google Shape;303;g349dc206dd1_4_4" title="Screenshot 2025-04-09 at 10.53.56 AM.png"/>
          <p:cNvPicPr preferRelativeResize="0"/>
          <p:nvPr/>
        </p:nvPicPr>
        <p:blipFill>
          <a:blip r:embed="rId3">
            <a:alphaModFix/>
          </a:blip>
          <a:stretch>
            <a:fillRect/>
          </a:stretch>
        </p:blipFill>
        <p:spPr>
          <a:xfrm>
            <a:off x="8032500" y="2272475"/>
            <a:ext cx="8935273" cy="62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07"/>
        <p:cNvGrpSpPr/>
        <p:nvPr/>
      </p:nvGrpSpPr>
      <p:grpSpPr>
        <a:xfrm>
          <a:off x="0" y="0"/>
          <a:ext cx="0" cy="0"/>
          <a:chOff x="0" y="0"/>
          <a:chExt cx="0" cy="0"/>
        </a:xfrm>
      </p:grpSpPr>
      <p:sp>
        <p:nvSpPr>
          <p:cNvPr id="308" name="Google Shape;308;g349dc206dd1_2_21"/>
          <p:cNvSpPr txBox="1"/>
          <p:nvPr/>
        </p:nvSpPr>
        <p:spPr>
          <a:xfrm>
            <a:off x="3106400" y="1060475"/>
            <a:ext cx="10831500" cy="846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1" name="Google Shape;311;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4" name="Google Shape;314;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5" name="Google Shape;315;g349dc206dd1_2_21"/>
          <p:cNvSpPr txBox="1"/>
          <p:nvPr/>
        </p:nvSpPr>
        <p:spPr>
          <a:xfrm>
            <a:off x="1256125" y="3587775"/>
            <a:ext cx="5412000" cy="599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Quality scores converted to two labels: Standard (≤ 6), Premium (&gt; 6)</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Target labels created using a custom function</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Categorical features (like wine type) one-hot encoded</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Scaled features used as input for ML models</a:t>
            </a:r>
            <a:endParaRPr sz="2300">
              <a:solidFill>
                <a:schemeClr val="dk1"/>
              </a:solidFill>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16" name="Google Shape;316;g349dc206dd1_2_21" title="Screenshot 2025-04-09 at 10.51.57 AM.png"/>
          <p:cNvPicPr preferRelativeResize="0"/>
          <p:nvPr/>
        </p:nvPicPr>
        <p:blipFill>
          <a:blip r:embed="rId3">
            <a:alphaModFix/>
          </a:blip>
          <a:stretch>
            <a:fillRect/>
          </a:stretch>
        </p:blipFill>
        <p:spPr>
          <a:xfrm>
            <a:off x="7163700" y="2696250"/>
            <a:ext cx="9955599" cy="55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4" name="Google Shape;324;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7" name="Google Shape;327;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8" name="Google Shape;328;g349dc206dd1_2_37"/>
          <p:cNvSpPr txBox="1"/>
          <p:nvPr/>
        </p:nvSpPr>
        <p:spPr>
          <a:xfrm>
            <a:off x="1078800" y="3226575"/>
            <a:ext cx="7996200" cy="5017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Used Random Forest Classifier as the baseline model</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Train/test split: 80% training, 20% testing</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Target: Predict Standard vs. Premium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Initial accuracy: </a:t>
            </a:r>
            <a:r>
              <a:rPr lang="en-US" sz="2500" b="1">
                <a:solidFill>
                  <a:schemeClr val="dk1"/>
                </a:solidFill>
                <a:latin typeface="Quattrocento Sans"/>
                <a:ea typeface="Quattrocento Sans"/>
                <a:cs typeface="Quattrocento Sans"/>
                <a:sym typeface="Quattrocento Sans"/>
              </a:rPr>
              <a:t>89.92%</a:t>
            </a:r>
            <a:r>
              <a:rPr lang="en-US" sz="2500">
                <a:solidFill>
                  <a:schemeClr val="dk1"/>
                </a:solidFill>
                <a:latin typeface="Quattrocento Sans"/>
                <a:ea typeface="Quattrocento Sans"/>
                <a:cs typeface="Quattrocento Sans"/>
                <a:sym typeface="Quattrocento Sans"/>
              </a:rPr>
              <a:t> (pre-optimization)</a:t>
            </a:r>
            <a:endParaRPr sz="25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2500">
              <a:solidFill>
                <a:srgbClr val="0E2841"/>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29" name="Google Shape;329;g349dc206dd1_2_37" title="Screenshot 2025-04-09 at 10.51.22 AM.png"/>
          <p:cNvPicPr preferRelativeResize="0"/>
          <p:nvPr/>
        </p:nvPicPr>
        <p:blipFill>
          <a:blip r:embed="rId3">
            <a:alphaModFix/>
          </a:blip>
          <a:stretch>
            <a:fillRect/>
          </a:stretch>
        </p:blipFill>
        <p:spPr>
          <a:xfrm>
            <a:off x="9544725" y="1967225"/>
            <a:ext cx="7639525" cy="730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dirty="0">
                <a:solidFill>
                  <a:srgbClr val="923030"/>
                </a:solidFill>
                <a:latin typeface="Cinzel Decorative"/>
                <a:ea typeface="Cinzel Decorative"/>
                <a:cs typeface="Cinzel Decorative"/>
                <a:sym typeface="Cinzel Decorative"/>
              </a:rPr>
              <a:t>Model Optimization </a:t>
            </a:r>
            <a:endParaRPr sz="100" dirty="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37" name="Google Shape;337;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40" name="Google Shape;340;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1" name="Google Shape;341;g349dc206dd1_2_53"/>
          <p:cNvSpPr txBox="1"/>
          <p:nvPr/>
        </p:nvSpPr>
        <p:spPr>
          <a:xfrm>
            <a:off x="9414550" y="2009575"/>
            <a:ext cx="5973300" cy="7398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Models: Random Forest, Logistic      Regression, SVM</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Trained with full features and PCA-reduced features</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PCA used to reduce dimensionality and simplify input</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Compared results with and without PCA</a:t>
            </a:r>
            <a:endParaRPr sz="2400">
              <a:solidFill>
                <a:schemeClr val="dk1"/>
              </a:solidFill>
              <a:latin typeface="Quattrocento Sans"/>
              <a:ea typeface="Quattrocento Sans"/>
              <a:cs typeface="Quattrocento Sans"/>
              <a:sym typeface="Quattrocento Sans"/>
            </a:endParaRPr>
          </a:p>
          <a:p>
            <a:pPr marL="0" lvl="0" indent="0" algn="ctr" rtl="0">
              <a:lnSpc>
                <a:spcPct val="150000"/>
              </a:lnSpc>
              <a:spcBef>
                <a:spcPts val="1200"/>
              </a:spcBef>
              <a:spcAft>
                <a:spcPts val="0"/>
              </a:spcAft>
              <a:buClr>
                <a:schemeClr val="dk1"/>
              </a:buClr>
              <a:buSzPts val="1100"/>
              <a:buFont typeface="Arial"/>
              <a:buNone/>
            </a:pPr>
            <a:endParaRPr sz="2800">
              <a:solidFill>
                <a:schemeClr val="dk1"/>
              </a:solidFill>
              <a:latin typeface="Quattrocento Sans"/>
              <a:ea typeface="Quattrocento Sans"/>
              <a:cs typeface="Quattrocento Sans"/>
              <a:sym typeface="Quattrocento Sans"/>
            </a:endParaRPr>
          </a:p>
          <a:p>
            <a:pPr marL="0" lvl="0" indent="0" algn="ctr" rtl="0">
              <a:lnSpc>
                <a:spcPct val="150000"/>
              </a:lnSpc>
              <a:spcBef>
                <a:spcPts val="1000"/>
              </a:spcBef>
              <a:spcAft>
                <a:spcPts val="0"/>
              </a:spcAft>
              <a:buClr>
                <a:schemeClr val="dk1"/>
              </a:buClr>
              <a:buSzPts val="1100"/>
              <a:buFont typeface="Arial"/>
              <a:buNone/>
            </a:pPr>
            <a:endParaRPr sz="39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
        <p:nvSpPr>
          <p:cNvPr id="342" name="Google Shape;342;g349dc206dd1_2_53"/>
          <p:cNvSpPr/>
          <p:nvPr/>
        </p:nvSpPr>
        <p:spPr>
          <a:xfrm>
            <a:off x="14859025" y="4711103"/>
            <a:ext cx="3294650" cy="5254471"/>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3">
              <a:alphaModFix/>
            </a:blip>
            <a:stretch>
              <a:fillRect/>
            </a:stretch>
          </a:blipFill>
          <a:ln>
            <a:noFill/>
          </a:ln>
        </p:spPr>
        <p:txBody>
          <a:bodyPr/>
          <a:lstStyle/>
          <a:p>
            <a:endParaRPr lang="en-US"/>
          </a:p>
        </p:txBody>
      </p:sp>
      <p:pic>
        <p:nvPicPr>
          <p:cNvPr id="343" name="Google Shape;343;g349dc206dd1_2_53" title="Screenshot 2025-04-09 at 10.50.39 AM.png"/>
          <p:cNvPicPr preferRelativeResize="0"/>
          <p:nvPr/>
        </p:nvPicPr>
        <p:blipFill>
          <a:blip r:embed="rId4">
            <a:alphaModFix/>
          </a:blip>
          <a:stretch>
            <a:fillRect/>
          </a:stretch>
        </p:blipFill>
        <p:spPr>
          <a:xfrm>
            <a:off x="109125" y="2347932"/>
            <a:ext cx="4462876" cy="6578594"/>
          </a:xfrm>
          <a:prstGeom prst="rect">
            <a:avLst/>
          </a:prstGeom>
          <a:noFill/>
          <a:ln>
            <a:noFill/>
          </a:ln>
        </p:spPr>
      </p:pic>
      <p:pic>
        <p:nvPicPr>
          <p:cNvPr id="344" name="Google Shape;344;g349dc206dd1_2_53" title="Screenshot 2025-04-09 at 10.50.02 AM.png"/>
          <p:cNvPicPr preferRelativeResize="0"/>
          <p:nvPr/>
        </p:nvPicPr>
        <p:blipFill>
          <a:blip r:embed="rId5">
            <a:alphaModFix/>
          </a:blip>
          <a:stretch>
            <a:fillRect/>
          </a:stretch>
        </p:blipFill>
        <p:spPr>
          <a:xfrm>
            <a:off x="4663362" y="2382513"/>
            <a:ext cx="4369750" cy="6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Clr>
                <a:srgbClr val="000000"/>
              </a:buClr>
              <a:buFont typeface="Arial"/>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2" name="Google Shape;352;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5" name="Google Shape;355;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6688800" cy="5109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Best model: Random Forest (Accuracy: 89.46%)</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Premium wines harder to predict due to class  imbalance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PCA models performed slightly worse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Metrics used: Accuracy, Precision, Recall, F1-Score</a:t>
            </a:r>
            <a:endParaRPr sz="20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57" name="Google Shape;357;g349dc206dd1_2_69" title="Screenshot 2025-04-09 at 10.49.19 AM.png"/>
          <p:cNvPicPr preferRelativeResize="0"/>
          <p:nvPr/>
        </p:nvPicPr>
        <p:blipFill rotWithShape="1">
          <a:blip r:embed="rId3">
            <a:alphaModFix/>
          </a:blip>
          <a:srcRect l="957" t="4243" r="7843" b="2280"/>
          <a:stretch/>
        </p:blipFill>
        <p:spPr>
          <a:xfrm>
            <a:off x="1764525" y="4600775"/>
            <a:ext cx="14413974" cy="400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l="32119" r="12011"/>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5" name="Google Shape;365;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8" name="Google Shape;368;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Visualization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371" name="Google Shape;371;g349dc206dd1_4_20"/>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72" name="Google Shape;372;g349dc206dd1_4_20"/>
          <p:cNvSpPr txBox="1"/>
          <p:nvPr/>
        </p:nvSpPr>
        <p:spPr>
          <a:xfrm>
            <a:off x="9717525" y="3236450"/>
            <a:ext cx="7345500" cy="668100"/>
          </a:xfrm>
          <a:prstGeom prst="rect">
            <a:avLst/>
          </a:prstGeom>
          <a:noFill/>
          <a:ln>
            <a:noFill/>
          </a:ln>
        </p:spPr>
        <p:txBody>
          <a:bodyPr spcFirstLastPara="1" wrap="square" lIns="0" tIns="0" rIns="0" bIns="0" anchor="t" anchorCtr="0">
            <a:spAutoFit/>
          </a:bodyPr>
          <a:lstStyle/>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373" name="Google Shape;373;g349dc206dd1_4_20"/>
          <p:cNvSpPr txBox="1"/>
          <p:nvPr/>
        </p:nvSpPr>
        <p:spPr>
          <a:xfrm>
            <a:off x="10511925" y="3904550"/>
            <a:ext cx="5756700" cy="322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1" name="Google Shape;381;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4" name="Google Shape;384;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86" name="Google Shape;386;p2"/>
          <p:cNvSpPr txBox="1"/>
          <p:nvPr/>
        </p:nvSpPr>
        <p:spPr>
          <a:xfrm>
            <a:off x="323165" y="633029"/>
            <a:ext cx="17641800" cy="1077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sp>
        <p:nvSpPr>
          <p:cNvPr id="389" name="Google Shape;389;p2"/>
          <p:cNvSpPr txBox="1"/>
          <p:nvPr/>
        </p:nvSpPr>
        <p:spPr>
          <a:xfrm>
            <a:off x="12998533" y="3859598"/>
            <a:ext cx="4351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90" name="Google Shape;390;p2"/>
          <p:cNvSpPr txBox="1"/>
          <p:nvPr/>
        </p:nvSpPr>
        <p:spPr>
          <a:xfrm>
            <a:off x="12603585"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20">
          <a:extLst>
            <a:ext uri="{FF2B5EF4-FFF2-40B4-BE49-F238E27FC236}">
              <a16:creationId xmlns:a16="http://schemas.microsoft.com/office/drawing/2014/main" id="{B1E3FDBE-685E-B3AB-73EB-C3AF989E0F0F}"/>
            </a:ext>
          </a:extLst>
        </p:cNvPr>
        <p:cNvGrpSpPr/>
        <p:nvPr/>
      </p:nvGrpSpPr>
      <p:grpSpPr>
        <a:xfrm>
          <a:off x="0" y="0"/>
          <a:ext cx="0" cy="0"/>
          <a:chOff x="0" y="0"/>
          <a:chExt cx="0" cy="0"/>
        </a:xfrm>
      </p:grpSpPr>
      <p:sp>
        <p:nvSpPr>
          <p:cNvPr id="321" name="Google Shape;321;g349dc206dd1_2_37">
            <a:extLst>
              <a:ext uri="{FF2B5EF4-FFF2-40B4-BE49-F238E27FC236}">
                <a16:creationId xmlns:a16="http://schemas.microsoft.com/office/drawing/2014/main" id="{936DD420-EA47-4A02-008E-258905BB4341}"/>
              </a:ext>
            </a:extLst>
          </p:cNvPr>
          <p:cNvSpPr txBox="1"/>
          <p:nvPr/>
        </p:nvSpPr>
        <p:spPr>
          <a:xfrm>
            <a:off x="1028700" y="1228325"/>
            <a:ext cx="8096400" cy="1741823"/>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dirty="0">
                <a:solidFill>
                  <a:srgbClr val="923030"/>
                </a:solidFill>
                <a:latin typeface="Cinzel Decorative"/>
                <a:ea typeface="Cinzel Decorative"/>
                <a:cs typeface="Cinzel Decorative"/>
                <a:sym typeface="Cinzel Decorative"/>
              </a:rPr>
              <a:t>Feature Importances: </a:t>
            </a:r>
          </a:p>
          <a:p>
            <a:pPr marL="0" marR="0" lvl="0" indent="0" algn="l" rtl="0">
              <a:lnSpc>
                <a:spcPct val="147000"/>
              </a:lnSpc>
              <a:spcBef>
                <a:spcPts val="0"/>
              </a:spcBef>
              <a:spcAft>
                <a:spcPts val="0"/>
              </a:spcAft>
              <a:buNone/>
            </a:pPr>
            <a:r>
              <a:rPr lang="en-US" sz="2800" i="1" dirty="0">
                <a:solidFill>
                  <a:srgbClr val="923030"/>
                </a:solidFill>
                <a:latin typeface="Lato" panose="020F0502020204030203" pitchFamily="34" charset="0"/>
                <a:ea typeface="Cinzel Decorative"/>
                <a:cs typeface="Lato" panose="020F0502020204030203" pitchFamily="34" charset="0"/>
                <a:sym typeface="Cinzel Decorative"/>
              </a:rPr>
              <a:t>What the random forest prioritized</a:t>
            </a:r>
          </a:p>
          <a:p>
            <a:pPr marL="0" marR="0" lvl="0" indent="0" algn="l" rtl="0">
              <a:lnSpc>
                <a:spcPct val="147000"/>
              </a:lnSpc>
              <a:spcBef>
                <a:spcPts val="0"/>
              </a:spcBef>
              <a:spcAft>
                <a:spcPts val="0"/>
              </a:spcAft>
              <a:buNone/>
            </a:pPr>
            <a:endParaRPr sz="100" dirty="0">
              <a:solidFill>
                <a:srgbClr val="923030"/>
              </a:solidFill>
              <a:latin typeface="Cinzel Decorative"/>
              <a:ea typeface="Cinzel Decorative"/>
              <a:cs typeface="Cinzel Decorative"/>
              <a:sym typeface="Cinzel Decorative"/>
            </a:endParaRPr>
          </a:p>
        </p:txBody>
      </p:sp>
      <p:grpSp>
        <p:nvGrpSpPr>
          <p:cNvPr id="322" name="Google Shape;322;g349dc206dd1_2_37">
            <a:extLst>
              <a:ext uri="{FF2B5EF4-FFF2-40B4-BE49-F238E27FC236}">
                <a16:creationId xmlns:a16="http://schemas.microsoft.com/office/drawing/2014/main" id="{4A8DC92C-7113-4836-B862-32FF1999C6EF}"/>
              </a:ext>
            </a:extLst>
          </p:cNvPr>
          <p:cNvGrpSpPr/>
          <p:nvPr/>
        </p:nvGrpSpPr>
        <p:grpSpPr>
          <a:xfrm>
            <a:off x="-313346" y="176969"/>
            <a:ext cx="18914815" cy="192503"/>
            <a:chOff x="0" y="-38100"/>
            <a:chExt cx="4981647" cy="50700"/>
          </a:xfrm>
        </p:grpSpPr>
        <p:sp>
          <p:nvSpPr>
            <p:cNvPr id="323" name="Google Shape;323;g349dc206dd1_2_37">
              <a:extLst>
                <a:ext uri="{FF2B5EF4-FFF2-40B4-BE49-F238E27FC236}">
                  <a16:creationId xmlns:a16="http://schemas.microsoft.com/office/drawing/2014/main" id="{52DFD2E8-185F-3C73-060F-83A0DB405C28}"/>
                </a:ext>
              </a:extLst>
            </p:cNvPr>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4" name="Google Shape;324;g349dc206dd1_2_37">
              <a:extLst>
                <a:ext uri="{FF2B5EF4-FFF2-40B4-BE49-F238E27FC236}">
                  <a16:creationId xmlns:a16="http://schemas.microsoft.com/office/drawing/2014/main" id="{68186E5D-8924-6497-4320-6535A2367827}"/>
                </a:ext>
              </a:extLst>
            </p:cNvPr>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g349dc206dd1_2_37">
            <a:extLst>
              <a:ext uri="{FF2B5EF4-FFF2-40B4-BE49-F238E27FC236}">
                <a16:creationId xmlns:a16="http://schemas.microsoft.com/office/drawing/2014/main" id="{BB967B07-3195-3168-C320-FF5C087C6DCE}"/>
              </a:ext>
            </a:extLst>
          </p:cNvPr>
          <p:cNvGrpSpPr/>
          <p:nvPr/>
        </p:nvGrpSpPr>
        <p:grpSpPr>
          <a:xfrm>
            <a:off x="-313346" y="9773082"/>
            <a:ext cx="18914815" cy="192503"/>
            <a:chOff x="0" y="-38100"/>
            <a:chExt cx="4981647" cy="50700"/>
          </a:xfrm>
        </p:grpSpPr>
        <p:sp>
          <p:nvSpPr>
            <p:cNvPr id="326" name="Google Shape;326;g349dc206dd1_2_37">
              <a:extLst>
                <a:ext uri="{FF2B5EF4-FFF2-40B4-BE49-F238E27FC236}">
                  <a16:creationId xmlns:a16="http://schemas.microsoft.com/office/drawing/2014/main" id="{95C50A82-8997-FA06-6B7B-57437744DC1E}"/>
                </a:ext>
              </a:extLst>
            </p:cNvPr>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7" name="Google Shape;327;g349dc206dd1_2_37">
              <a:extLst>
                <a:ext uri="{FF2B5EF4-FFF2-40B4-BE49-F238E27FC236}">
                  <a16:creationId xmlns:a16="http://schemas.microsoft.com/office/drawing/2014/main" id="{E644C215-0FE4-BDBB-7787-8CA8C57942B9}"/>
                </a:ext>
              </a:extLst>
            </p:cNvPr>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8" name="Google Shape;328;g349dc206dd1_2_37">
            <a:extLst>
              <a:ext uri="{FF2B5EF4-FFF2-40B4-BE49-F238E27FC236}">
                <a16:creationId xmlns:a16="http://schemas.microsoft.com/office/drawing/2014/main" id="{3623C1CB-C076-42FE-BBF2-21D90221E2FA}"/>
              </a:ext>
            </a:extLst>
          </p:cNvPr>
          <p:cNvSpPr txBox="1"/>
          <p:nvPr/>
        </p:nvSpPr>
        <p:spPr>
          <a:xfrm>
            <a:off x="1078800" y="3226575"/>
            <a:ext cx="7996200" cy="8897244"/>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Feature importances show how much each 	variable contributes to making accurate predictions.</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In a Random Forest, features that split the data 	more cleanly are ranked higher.</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Think of it like asking the model, “Which ingredients 	matter most when choosing a premium wine?</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These scores aren’t based on correlation—they 	reflect how useful each feature was during training.</a:t>
            </a: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It gives us a peek into the model’s “thought 	process,” not just its output.</a:t>
            </a:r>
          </a:p>
          <a:p>
            <a:pPr marL="0" lvl="0" indent="0" algn="l" rtl="0">
              <a:lnSpc>
                <a:spcPct val="115000"/>
              </a:lnSpc>
              <a:spcBef>
                <a:spcPts val="1200"/>
              </a:spcBef>
              <a:spcAft>
                <a:spcPts val="0"/>
              </a:spcAft>
              <a:buClr>
                <a:schemeClr val="dk1"/>
              </a:buClr>
              <a:buSzPts val="1100"/>
              <a:buFont typeface="Arial"/>
              <a:buNone/>
            </a:pPr>
            <a:endParaRPr sz="2500" dirty="0">
              <a:solidFill>
                <a:srgbClr val="0E2841"/>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3600" dirty="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dirty="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dirty="0">
              <a:solidFill>
                <a:srgbClr val="320909"/>
              </a:solidFill>
            </a:endParaRPr>
          </a:p>
        </p:txBody>
      </p:sp>
      <p:pic>
        <p:nvPicPr>
          <p:cNvPr id="329" name="Google Shape;329;g349dc206dd1_2_37">
            <a:extLst>
              <a:ext uri="{FF2B5EF4-FFF2-40B4-BE49-F238E27FC236}">
                <a16:creationId xmlns:a16="http://schemas.microsoft.com/office/drawing/2014/main" id="{21042027-229D-7D31-1372-393D1C082378}"/>
              </a:ext>
            </a:extLst>
          </p:cNvPr>
          <p:cNvPicPr preferRelativeResize="0"/>
          <p:nvPr/>
        </p:nvPicPr>
        <p:blipFill>
          <a:blip r:embed="rId3"/>
          <a:srcRect/>
          <a:stretch/>
        </p:blipFill>
        <p:spPr>
          <a:xfrm>
            <a:off x="10101315" y="937061"/>
            <a:ext cx="7639525" cy="1546664"/>
          </a:xfrm>
          <a:prstGeom prst="rect">
            <a:avLst/>
          </a:prstGeom>
          <a:noFill/>
          <a:ln>
            <a:noFill/>
          </a:ln>
        </p:spPr>
      </p:pic>
      <p:pic>
        <p:nvPicPr>
          <p:cNvPr id="5" name="Picture 4">
            <a:extLst>
              <a:ext uri="{FF2B5EF4-FFF2-40B4-BE49-F238E27FC236}">
                <a16:creationId xmlns:a16="http://schemas.microsoft.com/office/drawing/2014/main" id="{3ABD3396-F107-FEB0-0FF2-C9F1EF879E9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19252" y="3051314"/>
            <a:ext cx="7821589" cy="5983356"/>
          </a:xfrm>
          <a:prstGeom prst="rect">
            <a:avLst/>
          </a:prstGeom>
        </p:spPr>
      </p:pic>
      <p:sp>
        <p:nvSpPr>
          <p:cNvPr id="7" name="TextBox 6">
            <a:extLst>
              <a:ext uri="{FF2B5EF4-FFF2-40B4-BE49-F238E27FC236}">
                <a16:creationId xmlns:a16="http://schemas.microsoft.com/office/drawing/2014/main" id="{9B1694B9-C264-14C7-865E-043497FAA50A}"/>
              </a:ext>
            </a:extLst>
          </p:cNvPr>
          <p:cNvSpPr txBox="1"/>
          <p:nvPr/>
        </p:nvSpPr>
        <p:spPr>
          <a:xfrm>
            <a:off x="10101315" y="2570575"/>
            <a:ext cx="7709607" cy="523220"/>
          </a:xfrm>
          <a:prstGeom prst="rect">
            <a:avLst/>
          </a:prstGeom>
          <a:noFill/>
        </p:spPr>
        <p:txBody>
          <a:bodyPr wrap="square" rtlCol="0">
            <a:spAutoFit/>
          </a:bodyPr>
          <a:lstStyle/>
          <a:p>
            <a:r>
              <a:rPr lang="en-US" b="1" dirty="0"/>
              <a:t>This step saved our RF model so we could later interpret what it learned—without retraining it.</a:t>
            </a:r>
          </a:p>
        </p:txBody>
      </p:sp>
    </p:spTree>
    <p:extLst>
      <p:ext uri="{BB962C8B-B14F-4D97-AF65-F5344CB8AC3E}">
        <p14:creationId xmlns:p14="http://schemas.microsoft.com/office/powerpoint/2010/main" val="2582810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33">
          <a:extLst>
            <a:ext uri="{FF2B5EF4-FFF2-40B4-BE49-F238E27FC236}">
              <a16:creationId xmlns:a16="http://schemas.microsoft.com/office/drawing/2014/main" id="{8D5FB533-1C22-C2CA-8BC1-BDB331503901}"/>
            </a:ext>
          </a:extLst>
        </p:cNvPr>
        <p:cNvGrpSpPr/>
        <p:nvPr/>
      </p:nvGrpSpPr>
      <p:grpSpPr>
        <a:xfrm>
          <a:off x="0" y="0"/>
          <a:ext cx="0" cy="0"/>
          <a:chOff x="0" y="0"/>
          <a:chExt cx="0" cy="0"/>
        </a:xfrm>
      </p:grpSpPr>
      <p:grpSp>
        <p:nvGrpSpPr>
          <p:cNvPr id="335" name="Google Shape;335;g349dc206dd1_2_53">
            <a:extLst>
              <a:ext uri="{FF2B5EF4-FFF2-40B4-BE49-F238E27FC236}">
                <a16:creationId xmlns:a16="http://schemas.microsoft.com/office/drawing/2014/main" id="{0E05B774-3F5C-6A3D-E78A-C9A9DE7048F9}"/>
              </a:ext>
            </a:extLst>
          </p:cNvPr>
          <p:cNvGrpSpPr/>
          <p:nvPr/>
        </p:nvGrpSpPr>
        <p:grpSpPr>
          <a:xfrm>
            <a:off x="-313346" y="176969"/>
            <a:ext cx="18914815" cy="192503"/>
            <a:chOff x="0" y="-38100"/>
            <a:chExt cx="4981647" cy="50700"/>
          </a:xfrm>
        </p:grpSpPr>
        <p:sp>
          <p:nvSpPr>
            <p:cNvPr id="336" name="Google Shape;336;g349dc206dd1_2_53">
              <a:extLst>
                <a:ext uri="{FF2B5EF4-FFF2-40B4-BE49-F238E27FC236}">
                  <a16:creationId xmlns:a16="http://schemas.microsoft.com/office/drawing/2014/main" id="{D4B660E7-CA59-2F5E-DCA3-E453BE6CA98C}"/>
                </a:ext>
              </a:extLst>
            </p:cNvPr>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37" name="Google Shape;337;g349dc206dd1_2_53">
              <a:extLst>
                <a:ext uri="{FF2B5EF4-FFF2-40B4-BE49-F238E27FC236}">
                  <a16:creationId xmlns:a16="http://schemas.microsoft.com/office/drawing/2014/main" id="{00431617-517C-C171-BBA9-6235A07EAEA0}"/>
                </a:ext>
              </a:extLst>
            </p:cNvPr>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g349dc206dd1_2_53">
            <a:extLst>
              <a:ext uri="{FF2B5EF4-FFF2-40B4-BE49-F238E27FC236}">
                <a16:creationId xmlns:a16="http://schemas.microsoft.com/office/drawing/2014/main" id="{98F7EDDF-3896-3065-2D49-0EFE38255D67}"/>
              </a:ext>
            </a:extLst>
          </p:cNvPr>
          <p:cNvGrpSpPr/>
          <p:nvPr/>
        </p:nvGrpSpPr>
        <p:grpSpPr>
          <a:xfrm>
            <a:off x="-313346" y="9773082"/>
            <a:ext cx="18914815" cy="192503"/>
            <a:chOff x="0" y="-38100"/>
            <a:chExt cx="4981647" cy="50700"/>
          </a:xfrm>
        </p:grpSpPr>
        <p:sp>
          <p:nvSpPr>
            <p:cNvPr id="339" name="Google Shape;339;g349dc206dd1_2_53">
              <a:extLst>
                <a:ext uri="{FF2B5EF4-FFF2-40B4-BE49-F238E27FC236}">
                  <a16:creationId xmlns:a16="http://schemas.microsoft.com/office/drawing/2014/main" id="{3217A98A-F8F6-2696-138A-2DF4B0FAE088}"/>
                </a:ext>
              </a:extLst>
            </p:cNvPr>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40" name="Google Shape;340;g349dc206dd1_2_53">
              <a:extLst>
                <a:ext uri="{FF2B5EF4-FFF2-40B4-BE49-F238E27FC236}">
                  <a16:creationId xmlns:a16="http://schemas.microsoft.com/office/drawing/2014/main" id="{26CC831F-AA86-0C2A-44CC-BEC3914527E2}"/>
                </a:ext>
              </a:extLst>
            </p:cNvPr>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graph showing a number of forest levels&#10;&#10;AI-generated content may be incorrect.">
            <a:extLst>
              <a:ext uri="{FF2B5EF4-FFF2-40B4-BE49-F238E27FC236}">
                <a16:creationId xmlns:a16="http://schemas.microsoft.com/office/drawing/2014/main" id="{BA8F8A67-C63D-FFC6-4F06-CC2CACC07CEB}"/>
              </a:ext>
            </a:extLst>
          </p:cNvPr>
          <p:cNvPicPr>
            <a:picLocks noChangeAspect="1"/>
          </p:cNvPicPr>
          <p:nvPr/>
        </p:nvPicPr>
        <p:blipFill>
          <a:blip r:embed="rId3"/>
          <a:stretch>
            <a:fillRect/>
          </a:stretch>
        </p:blipFill>
        <p:spPr>
          <a:xfrm>
            <a:off x="-1" y="2584174"/>
            <a:ext cx="18288001" cy="7066721"/>
          </a:xfrm>
          <a:prstGeom prst="rect">
            <a:avLst/>
          </a:prstGeom>
        </p:spPr>
      </p:pic>
      <p:sp>
        <p:nvSpPr>
          <p:cNvPr id="4" name="TextBox 3">
            <a:extLst>
              <a:ext uri="{FF2B5EF4-FFF2-40B4-BE49-F238E27FC236}">
                <a16:creationId xmlns:a16="http://schemas.microsoft.com/office/drawing/2014/main" id="{06C4F2A6-1CB2-E1B6-6722-16397D1E00BA}"/>
              </a:ext>
            </a:extLst>
          </p:cNvPr>
          <p:cNvSpPr txBox="1"/>
          <p:nvPr/>
        </p:nvSpPr>
        <p:spPr>
          <a:xfrm>
            <a:off x="3108960" y="765313"/>
            <a:ext cx="12078031" cy="924869"/>
          </a:xfrm>
          <a:prstGeom prst="rect">
            <a:avLst/>
          </a:prstGeom>
          <a:noFill/>
        </p:spPr>
        <p:txBody>
          <a:bodyPr wrap="square" rtlCol="0">
            <a:spAutoFit/>
          </a:bodyPr>
          <a:lstStyle/>
          <a:p>
            <a:pPr marL="0" marR="0" lvl="0" indent="0" algn="l" rtl="0">
              <a:lnSpc>
                <a:spcPct val="147000"/>
              </a:lnSpc>
              <a:spcBef>
                <a:spcPts val="0"/>
              </a:spcBef>
              <a:spcAft>
                <a:spcPts val="0"/>
              </a:spcAft>
              <a:buNone/>
            </a:pPr>
            <a:r>
              <a:rPr lang="en-US" sz="4000" dirty="0">
                <a:solidFill>
                  <a:srgbClr val="923030"/>
                </a:solidFill>
                <a:latin typeface="Cinzel Decorative"/>
                <a:ea typeface="Cinzel Decorative"/>
                <a:cs typeface="Cinzel Decorative"/>
                <a:sym typeface="Cinzel Decorative"/>
              </a:rPr>
              <a:t>How THE MODEL WEIGHED THE CHEMISTRY</a:t>
            </a:r>
          </a:p>
        </p:txBody>
      </p:sp>
    </p:spTree>
    <p:extLst>
      <p:ext uri="{BB962C8B-B14F-4D97-AF65-F5344CB8AC3E}">
        <p14:creationId xmlns:p14="http://schemas.microsoft.com/office/powerpoint/2010/main" val="5355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3" name="Google Shape;103;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6" name="Google Shape;106;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08" name="Google Shape;108;p4"/>
          <p:cNvSpPr txBox="1"/>
          <p:nvPr/>
        </p:nvSpPr>
        <p:spPr>
          <a:xfrm rot="5400000">
            <a:off x="12229527" y="3373325"/>
            <a:ext cx="7914000" cy="26748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spcFirstLastPara="1" wrap="square" lIns="0" tIns="0" rIns="0" bIns="0" anchor="t" anchorCtr="0">
            <a:spAutoFit/>
          </a:bodyPr>
          <a:lstStyle/>
          <a:p>
            <a:pPr marL="0" marR="0" lvl="0" indent="0" algn="ctr" rtl="0">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indigenous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spcFirstLastPara="1" wrap="square" lIns="0" tIns="0" rIns="0" bIns="0" anchor="t" anchorCtr="0">
            <a:spAutoFit/>
          </a:bodyPr>
          <a:lstStyle/>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avLst/>
            <a:gdLst/>
            <a:ahLst/>
            <a:cxnLst/>
            <a:rect l="l" t="t" r="r" b="b"/>
            <a:pathLst>
              <a:path w="1293430" h="1338608" extrusionOk="0">
                <a:moveTo>
                  <a:pt x="0" y="0"/>
                </a:moveTo>
                <a:lnTo>
                  <a:pt x="1293430" y="0"/>
                </a:lnTo>
                <a:lnTo>
                  <a:pt x="1293430" y="1338608"/>
                </a:lnTo>
                <a:lnTo>
                  <a:pt x="0" y="1338608"/>
                </a:lnTo>
                <a:lnTo>
                  <a:pt x="0" y="0"/>
                </a:lnTo>
                <a:close/>
              </a:path>
            </a:pathLst>
          </a:custGeom>
          <a:blipFill rotWithShape="1">
            <a:blip r:embed="rId3">
              <a:alphaModFix/>
            </a:blip>
            <a:stretch>
              <a:fillRect/>
            </a:stretch>
          </a:blipFill>
          <a:ln>
            <a:noFill/>
          </a:ln>
        </p:spPr>
        <p:txBody>
          <a:bodyPr/>
          <a:lstStyle/>
          <a:p>
            <a:endParaRPr lang="en-US"/>
          </a:p>
        </p:txBody>
      </p:sp>
      <p:sp>
        <p:nvSpPr>
          <p:cNvPr id="401" name="Google Shape;401;p10"/>
          <p:cNvSpPr/>
          <p:nvPr/>
        </p:nvSpPr>
        <p:spPr>
          <a:xfrm>
            <a:off x="13930110" y="4969689"/>
            <a:ext cx="1590963" cy="999707"/>
          </a:xfrm>
          <a:custGeom>
            <a:avLst/>
            <a:gdLst/>
            <a:ahLst/>
            <a:cxnLst/>
            <a:rect l="l" t="t" r="r" b="b"/>
            <a:pathLst>
              <a:path w="1590963" h="999707" extrusionOk="0">
                <a:moveTo>
                  <a:pt x="0" y="0"/>
                </a:moveTo>
                <a:lnTo>
                  <a:pt x="1590963" y="0"/>
                </a:lnTo>
                <a:lnTo>
                  <a:pt x="1590963" y="999707"/>
                </a:lnTo>
                <a:lnTo>
                  <a:pt x="0" y="999707"/>
                </a:lnTo>
                <a:lnTo>
                  <a:pt x="0" y="0"/>
                </a:lnTo>
                <a:close/>
              </a:path>
            </a:pathLst>
          </a:custGeom>
          <a:blipFill rotWithShape="1">
            <a:blip r:embed="rId4">
              <a:alphaModFix/>
            </a:blip>
            <a:stretch>
              <a:fillRect/>
            </a:stretch>
          </a:blipFill>
          <a:ln>
            <a:noFill/>
          </a:ln>
        </p:spPr>
        <p:txBody>
          <a:bodyPr/>
          <a:lstStyle/>
          <a:p>
            <a:endParaRPr lang="en-US"/>
          </a:p>
        </p:txBody>
      </p:sp>
      <p:sp>
        <p:nvSpPr>
          <p:cNvPr id="402" name="Google Shape;402;p10"/>
          <p:cNvSpPr/>
          <p:nvPr/>
        </p:nvSpPr>
        <p:spPr>
          <a:xfrm flipH="1">
            <a:off x="10605353" y="2760615"/>
            <a:ext cx="1628233" cy="1607510"/>
          </a:xfrm>
          <a:custGeom>
            <a:avLst/>
            <a:gdLst/>
            <a:ahLst/>
            <a:cxnLst/>
            <a:rect l="l" t="t" r="r" b="b"/>
            <a:pathLst>
              <a:path w="1628233" h="1607510" extrusionOk="0">
                <a:moveTo>
                  <a:pt x="1628233" y="0"/>
                </a:moveTo>
                <a:lnTo>
                  <a:pt x="0" y="0"/>
                </a:lnTo>
                <a:lnTo>
                  <a:pt x="0" y="1607510"/>
                </a:lnTo>
                <a:lnTo>
                  <a:pt x="1628233" y="1607510"/>
                </a:lnTo>
                <a:lnTo>
                  <a:pt x="1628233" y="0"/>
                </a:lnTo>
                <a:close/>
              </a:path>
            </a:pathLst>
          </a:custGeom>
          <a:blipFill rotWithShape="1">
            <a:blip r:embed="rId5">
              <a:alphaModFix/>
            </a:blip>
            <a:stretch>
              <a:fillRect/>
            </a:stretch>
          </a:blipFill>
          <a:ln>
            <a:noFill/>
          </a:ln>
        </p:spPr>
        <p:txBody>
          <a:bodyPr/>
          <a:lstStyle/>
          <a:p>
            <a:endParaRPr lang="en-US"/>
          </a:p>
        </p:txBody>
      </p:sp>
      <p:sp>
        <p:nvSpPr>
          <p:cNvPr id="403" name="Google Shape;403;p10"/>
          <p:cNvSpPr/>
          <p:nvPr/>
        </p:nvSpPr>
        <p:spPr>
          <a:xfrm>
            <a:off x="14312218" y="711365"/>
            <a:ext cx="1189430" cy="1642443"/>
          </a:xfrm>
          <a:custGeom>
            <a:avLst/>
            <a:gdLst/>
            <a:ahLst/>
            <a:cxnLst/>
            <a:rect l="l" t="t" r="r" b="b"/>
            <a:pathLst>
              <a:path w="1189430" h="1642443" extrusionOk="0">
                <a:moveTo>
                  <a:pt x="0" y="0"/>
                </a:moveTo>
                <a:lnTo>
                  <a:pt x="1189431" y="0"/>
                </a:lnTo>
                <a:lnTo>
                  <a:pt x="1189431" y="1642443"/>
                </a:lnTo>
                <a:lnTo>
                  <a:pt x="0" y="1642443"/>
                </a:lnTo>
                <a:lnTo>
                  <a:pt x="0" y="0"/>
                </a:lnTo>
                <a:close/>
              </a:path>
            </a:pathLst>
          </a:custGeom>
          <a:blipFill rotWithShape="1">
            <a:blip r:embed="rId6">
              <a:alphaModFix/>
            </a:blip>
            <a:stretch>
              <a:fillRect/>
            </a:stretch>
          </a:blipFill>
          <a:ln>
            <a:noFill/>
          </a:ln>
        </p:spPr>
        <p:txBody>
          <a:bodyPr/>
          <a:lstStyle/>
          <a:p>
            <a:endParaRPr lang="en-US"/>
          </a:p>
        </p:txBody>
      </p:sp>
      <p:sp>
        <p:nvSpPr>
          <p:cNvPr id="404" name="Google Shape;404;p10"/>
          <p:cNvSpPr/>
          <p:nvPr/>
        </p:nvSpPr>
        <p:spPr>
          <a:xfrm>
            <a:off x="15260942" y="2869084"/>
            <a:ext cx="548644" cy="1390572"/>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7">
              <a:alphaModFix/>
            </a:blip>
            <a:stretch>
              <a:fillRect/>
            </a:stretch>
          </a:blipFill>
          <a:ln>
            <a:noFill/>
          </a:ln>
        </p:spPr>
        <p:txBody>
          <a:bodyPr/>
          <a:lstStyle/>
          <a:p>
            <a:endParaRPr lang="en-US"/>
          </a:p>
        </p:txBody>
      </p:sp>
      <p:sp>
        <p:nvSpPr>
          <p:cNvPr id="405" name="Google Shape;405;p10"/>
          <p:cNvSpPr/>
          <p:nvPr/>
        </p:nvSpPr>
        <p:spPr>
          <a:xfrm>
            <a:off x="7768466" y="8183546"/>
            <a:ext cx="342158" cy="1363674"/>
          </a:xfrm>
          <a:custGeom>
            <a:avLst/>
            <a:gdLst/>
            <a:ahLst/>
            <a:cxnLst/>
            <a:rect l="l" t="t" r="r" b="b"/>
            <a:pathLst>
              <a:path w="342158" h="1363674" extrusionOk="0">
                <a:moveTo>
                  <a:pt x="0" y="0"/>
                </a:moveTo>
                <a:lnTo>
                  <a:pt x="342158" y="0"/>
                </a:lnTo>
                <a:lnTo>
                  <a:pt x="342158" y="1363674"/>
                </a:lnTo>
                <a:lnTo>
                  <a:pt x="0" y="1363674"/>
                </a:lnTo>
                <a:lnTo>
                  <a:pt x="0" y="0"/>
                </a:lnTo>
                <a:close/>
              </a:path>
            </a:pathLst>
          </a:custGeom>
          <a:blipFill rotWithShape="1">
            <a:blip r:embed="rId8">
              <a:alphaModFix/>
            </a:blip>
            <a:stretch>
              <a:fillRect/>
            </a:stretch>
          </a:blipFill>
          <a:ln>
            <a:noFill/>
          </a:ln>
        </p:spPr>
        <p:txBody>
          <a:bodyPr/>
          <a:lstStyle/>
          <a:p>
            <a:endParaRPr lang="en-US"/>
          </a:p>
        </p:txBody>
      </p:sp>
      <p:sp>
        <p:nvSpPr>
          <p:cNvPr id="406" name="Google Shape;406;p10"/>
          <p:cNvSpPr/>
          <p:nvPr/>
        </p:nvSpPr>
        <p:spPr>
          <a:xfrm>
            <a:off x="9117773" y="2675589"/>
            <a:ext cx="1004245" cy="1777562"/>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9">
              <a:alphaModFix/>
            </a:blip>
            <a:stretch>
              <a:fillRect/>
            </a:stretch>
          </a:blipFill>
          <a:ln>
            <a:noFill/>
          </a:ln>
        </p:spPr>
        <p:txBody>
          <a:bodyPr/>
          <a:lstStyle/>
          <a:p>
            <a:endParaRPr lang="en-US"/>
          </a:p>
        </p:txBody>
      </p:sp>
      <p:sp>
        <p:nvSpPr>
          <p:cNvPr id="407" name="Google Shape;407;p10"/>
          <p:cNvSpPr/>
          <p:nvPr/>
        </p:nvSpPr>
        <p:spPr>
          <a:xfrm>
            <a:off x="16292921" y="3064756"/>
            <a:ext cx="1118017" cy="999228"/>
          </a:xfrm>
          <a:custGeom>
            <a:avLst/>
            <a:gdLst/>
            <a:ahLst/>
            <a:cxnLst/>
            <a:rect l="l" t="t" r="r" b="b"/>
            <a:pathLst>
              <a:path w="1118017" h="999228" extrusionOk="0">
                <a:moveTo>
                  <a:pt x="0" y="0"/>
                </a:moveTo>
                <a:lnTo>
                  <a:pt x="1118017" y="0"/>
                </a:lnTo>
                <a:lnTo>
                  <a:pt x="1118017" y="999228"/>
                </a:lnTo>
                <a:lnTo>
                  <a:pt x="0" y="999228"/>
                </a:lnTo>
                <a:lnTo>
                  <a:pt x="0" y="0"/>
                </a:lnTo>
                <a:close/>
              </a:path>
            </a:pathLst>
          </a:custGeom>
          <a:blipFill rotWithShape="1">
            <a:blip r:embed="rId10">
              <a:alphaModFix/>
            </a:blip>
            <a:stretch>
              <a:fillRect/>
            </a:stretch>
          </a:blipFill>
          <a:ln>
            <a:noFill/>
          </a:ln>
        </p:spPr>
        <p:txBody>
          <a:bodyPr/>
          <a:lstStyle/>
          <a:p>
            <a:endParaRPr lang="en-US"/>
          </a:p>
        </p:txBody>
      </p:sp>
      <p:sp>
        <p:nvSpPr>
          <p:cNvPr id="408" name="Google Shape;408;p10"/>
          <p:cNvSpPr/>
          <p:nvPr/>
        </p:nvSpPr>
        <p:spPr>
          <a:xfrm>
            <a:off x="10966954" y="4863821"/>
            <a:ext cx="1333469" cy="1211443"/>
          </a:xfrm>
          <a:custGeom>
            <a:avLst/>
            <a:gdLst/>
            <a:ahLst/>
            <a:cxnLst/>
            <a:rect l="l" t="t" r="r" b="b"/>
            <a:pathLst>
              <a:path w="1333469" h="1211443" extrusionOk="0">
                <a:moveTo>
                  <a:pt x="0" y="0"/>
                </a:moveTo>
                <a:lnTo>
                  <a:pt x="1333469" y="0"/>
                </a:lnTo>
                <a:lnTo>
                  <a:pt x="1333469" y="1211443"/>
                </a:lnTo>
                <a:lnTo>
                  <a:pt x="0" y="1211443"/>
                </a:lnTo>
                <a:lnTo>
                  <a:pt x="0" y="0"/>
                </a:lnTo>
                <a:close/>
              </a:path>
            </a:pathLst>
          </a:custGeom>
          <a:blipFill rotWithShape="1">
            <a:blip r:embed="rId11">
              <a:alphaModFix/>
            </a:blip>
            <a:stretch>
              <a:fillRect/>
            </a:stretch>
          </a:blipFill>
          <a:ln>
            <a:noFill/>
          </a:ln>
        </p:spPr>
        <p:txBody>
          <a:bodyPr/>
          <a:lstStyle/>
          <a:p>
            <a:endParaRPr lang="en-US"/>
          </a:p>
        </p:txBody>
      </p:sp>
      <p:sp>
        <p:nvSpPr>
          <p:cNvPr id="409" name="Google Shape;409;p10"/>
          <p:cNvSpPr/>
          <p:nvPr/>
        </p:nvSpPr>
        <p:spPr>
          <a:xfrm>
            <a:off x="9424123" y="4893254"/>
            <a:ext cx="1211100" cy="1152578"/>
          </a:xfrm>
          <a:custGeom>
            <a:avLst/>
            <a:gdLst/>
            <a:ahLst/>
            <a:cxnLst/>
            <a:rect l="l" t="t" r="r" b="b"/>
            <a:pathLst>
              <a:path w="1211100" h="1152578" extrusionOk="0">
                <a:moveTo>
                  <a:pt x="0" y="0"/>
                </a:moveTo>
                <a:lnTo>
                  <a:pt x="1211100" y="0"/>
                </a:lnTo>
                <a:lnTo>
                  <a:pt x="1211100" y="1152578"/>
                </a:lnTo>
                <a:lnTo>
                  <a:pt x="0" y="1152578"/>
                </a:lnTo>
                <a:lnTo>
                  <a:pt x="0" y="0"/>
                </a:lnTo>
                <a:close/>
              </a:path>
            </a:pathLst>
          </a:custGeom>
          <a:blipFill rotWithShape="1">
            <a:blip r:embed="rId12">
              <a:alphaModFix/>
            </a:blip>
            <a:stretch>
              <a:fillRect/>
            </a:stretch>
          </a:blipFill>
          <a:ln>
            <a:noFill/>
          </a:ln>
        </p:spPr>
        <p:txBody>
          <a:bodyPr/>
          <a:lstStyle/>
          <a:p>
            <a:endParaRPr lang="en-US"/>
          </a:p>
        </p:txBody>
      </p:sp>
      <p:sp>
        <p:nvSpPr>
          <p:cNvPr id="410" name="Google Shape;410;p10"/>
          <p:cNvSpPr/>
          <p:nvPr/>
        </p:nvSpPr>
        <p:spPr>
          <a:xfrm>
            <a:off x="5965273" y="831726"/>
            <a:ext cx="848678" cy="1401721"/>
          </a:xfrm>
          <a:custGeom>
            <a:avLst/>
            <a:gdLst/>
            <a:ahLst/>
            <a:cxnLst/>
            <a:rect l="l" t="t" r="r" b="b"/>
            <a:pathLst>
              <a:path w="848678" h="1401721" extrusionOk="0">
                <a:moveTo>
                  <a:pt x="0" y="0"/>
                </a:moveTo>
                <a:lnTo>
                  <a:pt x="848678" y="0"/>
                </a:lnTo>
                <a:lnTo>
                  <a:pt x="848678" y="1401721"/>
                </a:lnTo>
                <a:lnTo>
                  <a:pt x="0" y="1401721"/>
                </a:lnTo>
                <a:lnTo>
                  <a:pt x="0" y="0"/>
                </a:lnTo>
                <a:close/>
              </a:path>
            </a:pathLst>
          </a:custGeom>
          <a:blipFill rotWithShape="1">
            <a:blip r:embed="rId13">
              <a:alphaModFix/>
            </a:blip>
            <a:stretch>
              <a:fillRect/>
            </a:stretch>
          </a:blipFill>
          <a:ln>
            <a:noFill/>
          </a:ln>
        </p:spPr>
        <p:txBody>
          <a:bodyPr/>
          <a:lstStyle/>
          <a:p>
            <a:endParaRPr lang="en-US"/>
          </a:p>
        </p:txBody>
      </p:sp>
      <p:sp>
        <p:nvSpPr>
          <p:cNvPr id="411" name="Google Shape;411;p10"/>
          <p:cNvSpPr/>
          <p:nvPr/>
        </p:nvSpPr>
        <p:spPr>
          <a:xfrm>
            <a:off x="8405826" y="730762"/>
            <a:ext cx="651482" cy="1603649"/>
          </a:xfrm>
          <a:custGeom>
            <a:avLst/>
            <a:gdLst/>
            <a:ahLst/>
            <a:cxnLst/>
            <a:rect l="l" t="t" r="r" b="b"/>
            <a:pathLst>
              <a:path w="651482" h="1603649" extrusionOk="0">
                <a:moveTo>
                  <a:pt x="0" y="0"/>
                </a:moveTo>
                <a:lnTo>
                  <a:pt x="651483" y="0"/>
                </a:lnTo>
                <a:lnTo>
                  <a:pt x="651483" y="1603649"/>
                </a:lnTo>
                <a:lnTo>
                  <a:pt x="0" y="1603649"/>
                </a:lnTo>
                <a:lnTo>
                  <a:pt x="0" y="0"/>
                </a:lnTo>
                <a:close/>
              </a:path>
            </a:pathLst>
          </a:custGeom>
          <a:blipFill rotWithShape="1">
            <a:blip r:embed="rId14">
              <a:alphaModFix/>
            </a:blip>
            <a:stretch>
              <a:fillRect/>
            </a:stretch>
          </a:blipFill>
          <a:ln>
            <a:noFill/>
          </a:ln>
        </p:spPr>
        <p:txBody>
          <a:bodyPr/>
          <a:lstStyle/>
          <a:p>
            <a:endParaRPr lang="en-US"/>
          </a:p>
        </p:txBody>
      </p:sp>
      <p:sp>
        <p:nvSpPr>
          <p:cNvPr id="412" name="Google Shape;412;p10"/>
          <p:cNvSpPr/>
          <p:nvPr/>
        </p:nvSpPr>
        <p:spPr>
          <a:xfrm>
            <a:off x="7358316" y="730762"/>
            <a:ext cx="503145" cy="1603649"/>
          </a:xfrm>
          <a:custGeom>
            <a:avLst/>
            <a:gdLst/>
            <a:ahLst/>
            <a:cxnLst/>
            <a:rect l="l" t="t" r="r" b="b"/>
            <a:pathLst>
              <a:path w="503145" h="1603649" extrusionOk="0">
                <a:moveTo>
                  <a:pt x="0" y="0"/>
                </a:moveTo>
                <a:lnTo>
                  <a:pt x="503145" y="0"/>
                </a:lnTo>
                <a:lnTo>
                  <a:pt x="503145" y="1603649"/>
                </a:lnTo>
                <a:lnTo>
                  <a:pt x="0" y="1603649"/>
                </a:lnTo>
                <a:lnTo>
                  <a:pt x="0" y="0"/>
                </a:lnTo>
                <a:close/>
              </a:path>
            </a:pathLst>
          </a:custGeom>
          <a:blipFill rotWithShape="1">
            <a:blip r:embed="rId15">
              <a:alphaModFix/>
            </a:blip>
            <a:stretch>
              <a:fillRect/>
            </a:stretch>
          </a:blipFill>
          <a:ln>
            <a:noFill/>
          </a:ln>
        </p:spPr>
        <p:txBody>
          <a:bodyPr/>
          <a:lstStyle/>
          <a:p>
            <a:endParaRPr lang="en-US"/>
          </a:p>
        </p:txBody>
      </p:sp>
      <p:sp>
        <p:nvSpPr>
          <p:cNvPr id="413" name="Google Shape;413;p10"/>
          <p:cNvSpPr/>
          <p:nvPr/>
        </p:nvSpPr>
        <p:spPr>
          <a:xfrm>
            <a:off x="5763724" y="8376491"/>
            <a:ext cx="456892" cy="977785"/>
          </a:xfrm>
          <a:custGeom>
            <a:avLst/>
            <a:gdLst/>
            <a:ahLst/>
            <a:cxnLst/>
            <a:rect l="l" t="t" r="r" b="b"/>
            <a:pathLst>
              <a:path w="456892" h="977785" extrusionOk="0">
                <a:moveTo>
                  <a:pt x="0" y="0"/>
                </a:moveTo>
                <a:lnTo>
                  <a:pt x="456892" y="0"/>
                </a:lnTo>
                <a:lnTo>
                  <a:pt x="456892" y="977784"/>
                </a:lnTo>
                <a:lnTo>
                  <a:pt x="0" y="977784"/>
                </a:lnTo>
                <a:lnTo>
                  <a:pt x="0" y="0"/>
                </a:lnTo>
                <a:close/>
              </a:path>
            </a:pathLst>
          </a:custGeom>
          <a:blipFill rotWithShape="1">
            <a:blip r:embed="rId16">
              <a:alphaModFix/>
            </a:blip>
            <a:stretch>
              <a:fillRect/>
            </a:stretch>
          </a:blipFill>
          <a:ln>
            <a:noFill/>
          </a:ln>
        </p:spPr>
        <p:txBody>
          <a:bodyPr/>
          <a:lstStyle/>
          <a:p>
            <a:endParaRPr lang="en-US"/>
          </a:p>
        </p:txBody>
      </p:sp>
      <p:sp>
        <p:nvSpPr>
          <p:cNvPr id="414" name="Google Shape;414;p10"/>
          <p:cNvSpPr/>
          <p:nvPr/>
        </p:nvSpPr>
        <p:spPr>
          <a:xfrm>
            <a:off x="8685717" y="8166830"/>
            <a:ext cx="344037" cy="1397106"/>
          </a:xfrm>
          <a:custGeom>
            <a:avLst/>
            <a:gdLst/>
            <a:ahLst/>
            <a:cxnLst/>
            <a:rect l="l" t="t" r="r" b="b"/>
            <a:pathLst>
              <a:path w="344037" h="1397106" extrusionOk="0">
                <a:moveTo>
                  <a:pt x="0" y="0"/>
                </a:moveTo>
                <a:lnTo>
                  <a:pt x="344038" y="0"/>
                </a:lnTo>
                <a:lnTo>
                  <a:pt x="344038" y="1397106"/>
                </a:lnTo>
                <a:lnTo>
                  <a:pt x="0" y="1397106"/>
                </a:lnTo>
                <a:lnTo>
                  <a:pt x="0" y="0"/>
                </a:lnTo>
                <a:close/>
              </a:path>
            </a:pathLst>
          </a:custGeom>
          <a:blipFill rotWithShape="1">
            <a:blip r:embed="rId17">
              <a:alphaModFix/>
            </a:blip>
            <a:stretch>
              <a:fillRect/>
            </a:stretch>
          </a:blipFill>
          <a:ln>
            <a:noFill/>
          </a:ln>
        </p:spPr>
        <p:txBody>
          <a:bodyPr/>
          <a:lstStyle/>
          <a:p>
            <a:endParaRPr lang="en-US"/>
          </a:p>
        </p:txBody>
      </p:sp>
      <p:sp>
        <p:nvSpPr>
          <p:cNvPr id="415" name="Google Shape;415;p10"/>
          <p:cNvSpPr/>
          <p:nvPr/>
        </p:nvSpPr>
        <p:spPr>
          <a:xfrm flipH="1">
            <a:off x="15852804" y="4635296"/>
            <a:ext cx="502280" cy="1668494"/>
          </a:xfrm>
          <a:custGeom>
            <a:avLst/>
            <a:gdLst/>
            <a:ahLst/>
            <a:cxnLst/>
            <a:rect l="l" t="t" r="r" b="b"/>
            <a:pathLst>
              <a:path w="502280" h="1668494" extrusionOk="0">
                <a:moveTo>
                  <a:pt x="502280" y="0"/>
                </a:moveTo>
                <a:lnTo>
                  <a:pt x="0" y="0"/>
                </a:lnTo>
                <a:lnTo>
                  <a:pt x="0" y="1668494"/>
                </a:lnTo>
                <a:lnTo>
                  <a:pt x="502280" y="1668494"/>
                </a:lnTo>
                <a:lnTo>
                  <a:pt x="502280" y="0"/>
                </a:lnTo>
                <a:close/>
              </a:path>
            </a:pathLst>
          </a:custGeom>
          <a:blipFill rotWithShape="1">
            <a:blip r:embed="rId18">
              <a:alphaModFix/>
            </a:blip>
            <a:stretch>
              <a:fillRect/>
            </a:stretch>
          </a:blipFill>
          <a:ln>
            <a:noFill/>
          </a:ln>
        </p:spPr>
        <p:txBody>
          <a:bodyPr/>
          <a:lstStyle/>
          <a:p>
            <a:endParaRPr lang="en-US"/>
          </a:p>
        </p:txBody>
      </p:sp>
      <p:sp>
        <p:nvSpPr>
          <p:cNvPr id="416" name="Google Shape;416;p10"/>
          <p:cNvSpPr/>
          <p:nvPr/>
        </p:nvSpPr>
        <p:spPr>
          <a:xfrm>
            <a:off x="7359435" y="4777784"/>
            <a:ext cx="636418" cy="1383518"/>
          </a:xfrm>
          <a:custGeom>
            <a:avLst/>
            <a:gdLst/>
            <a:ahLst/>
            <a:cxnLst/>
            <a:rect l="l" t="t" r="r" b="b"/>
            <a:pathLst>
              <a:path w="636418" h="1383518" extrusionOk="0">
                <a:moveTo>
                  <a:pt x="0" y="0"/>
                </a:moveTo>
                <a:lnTo>
                  <a:pt x="636418" y="0"/>
                </a:lnTo>
                <a:lnTo>
                  <a:pt x="636418" y="1383518"/>
                </a:lnTo>
                <a:lnTo>
                  <a:pt x="0" y="1383518"/>
                </a:lnTo>
                <a:lnTo>
                  <a:pt x="0" y="0"/>
                </a:lnTo>
                <a:close/>
              </a:path>
            </a:pathLst>
          </a:custGeom>
          <a:blipFill rotWithShape="1">
            <a:blip r:embed="rId19">
              <a:alphaModFix/>
            </a:blip>
            <a:stretch>
              <a:fillRect/>
            </a:stretch>
          </a:blipFill>
          <a:ln>
            <a:noFill/>
          </a:ln>
        </p:spPr>
        <p:txBody>
          <a:bodyPr/>
          <a:lstStyle/>
          <a:p>
            <a:endParaRPr lang="en-US"/>
          </a:p>
        </p:txBody>
      </p:sp>
      <p:sp>
        <p:nvSpPr>
          <p:cNvPr id="417" name="Google Shape;417;p10"/>
          <p:cNvSpPr/>
          <p:nvPr/>
        </p:nvSpPr>
        <p:spPr>
          <a:xfrm>
            <a:off x="12354434" y="6660886"/>
            <a:ext cx="774860" cy="1101223"/>
          </a:xfrm>
          <a:custGeom>
            <a:avLst/>
            <a:gdLst/>
            <a:ahLst/>
            <a:cxnLst/>
            <a:rect l="l" t="t" r="r" b="b"/>
            <a:pathLst>
              <a:path w="774860" h="1101223" extrusionOk="0">
                <a:moveTo>
                  <a:pt x="0" y="0"/>
                </a:moveTo>
                <a:lnTo>
                  <a:pt x="774860" y="0"/>
                </a:lnTo>
                <a:lnTo>
                  <a:pt x="774860" y="1101223"/>
                </a:lnTo>
                <a:lnTo>
                  <a:pt x="0" y="1101223"/>
                </a:lnTo>
                <a:lnTo>
                  <a:pt x="0" y="0"/>
                </a:lnTo>
                <a:close/>
              </a:path>
            </a:pathLst>
          </a:custGeom>
          <a:blipFill rotWithShape="1">
            <a:blip r:embed="rId20">
              <a:alphaModFix/>
            </a:blip>
            <a:stretch>
              <a:fillRect/>
            </a:stretch>
          </a:blipFill>
          <a:ln>
            <a:noFill/>
          </a:ln>
        </p:spPr>
        <p:txBody>
          <a:bodyPr/>
          <a:lstStyle/>
          <a:p>
            <a:endParaRPr lang="en-US"/>
          </a:p>
        </p:txBody>
      </p:sp>
      <p:sp>
        <p:nvSpPr>
          <p:cNvPr id="418" name="Google Shape;418;p10"/>
          <p:cNvSpPr/>
          <p:nvPr/>
        </p:nvSpPr>
        <p:spPr>
          <a:xfrm>
            <a:off x="6795708" y="8339623"/>
            <a:ext cx="397666" cy="1051519"/>
          </a:xfrm>
          <a:custGeom>
            <a:avLst/>
            <a:gdLst/>
            <a:ahLst/>
            <a:cxnLst/>
            <a:rect l="l" t="t" r="r" b="b"/>
            <a:pathLst>
              <a:path w="397666" h="1051519" extrusionOk="0">
                <a:moveTo>
                  <a:pt x="0" y="0"/>
                </a:moveTo>
                <a:lnTo>
                  <a:pt x="397666" y="0"/>
                </a:lnTo>
                <a:lnTo>
                  <a:pt x="397666" y="1051520"/>
                </a:lnTo>
                <a:lnTo>
                  <a:pt x="0" y="1051520"/>
                </a:lnTo>
                <a:lnTo>
                  <a:pt x="0" y="0"/>
                </a:lnTo>
                <a:close/>
              </a:path>
            </a:pathLst>
          </a:custGeom>
          <a:blipFill rotWithShape="1">
            <a:blip r:embed="rId21">
              <a:alphaModFix/>
            </a:blip>
            <a:stretch>
              <a:fillRect/>
            </a:stretch>
          </a:blipFill>
          <a:ln>
            <a:noFill/>
          </a:ln>
        </p:spPr>
        <p:txBody>
          <a:bodyPr/>
          <a:lstStyle/>
          <a:p>
            <a:endParaRPr lang="en-US"/>
          </a:p>
        </p:txBody>
      </p:sp>
      <p:sp>
        <p:nvSpPr>
          <p:cNvPr id="419" name="Google Shape;419;p10"/>
          <p:cNvSpPr/>
          <p:nvPr/>
        </p:nvSpPr>
        <p:spPr>
          <a:xfrm>
            <a:off x="16103944" y="6797268"/>
            <a:ext cx="1413148" cy="828458"/>
          </a:xfrm>
          <a:custGeom>
            <a:avLst/>
            <a:gdLst/>
            <a:ahLst/>
            <a:cxnLst/>
            <a:rect l="l" t="t" r="r" b="b"/>
            <a:pathLst>
              <a:path w="1413148" h="828458" extrusionOk="0">
                <a:moveTo>
                  <a:pt x="0" y="0"/>
                </a:moveTo>
                <a:lnTo>
                  <a:pt x="1413148" y="0"/>
                </a:lnTo>
                <a:lnTo>
                  <a:pt x="1413148" y="828458"/>
                </a:lnTo>
                <a:lnTo>
                  <a:pt x="0" y="828458"/>
                </a:lnTo>
                <a:lnTo>
                  <a:pt x="0" y="0"/>
                </a:lnTo>
                <a:close/>
              </a:path>
            </a:pathLst>
          </a:custGeom>
          <a:blipFill rotWithShape="1">
            <a:blip r:embed="rId22">
              <a:alphaModFix/>
            </a:blip>
            <a:stretch>
              <a:fillRect/>
            </a:stretch>
          </a:blipFill>
          <a:ln>
            <a:noFill/>
          </a:ln>
        </p:spPr>
        <p:txBody>
          <a:bodyPr/>
          <a:lstStyle/>
          <a:p>
            <a:endParaRPr lang="en-US"/>
          </a:p>
        </p:txBody>
      </p:sp>
      <p:sp>
        <p:nvSpPr>
          <p:cNvPr id="420" name="Google Shape;420;p10"/>
          <p:cNvSpPr/>
          <p:nvPr/>
        </p:nvSpPr>
        <p:spPr>
          <a:xfrm>
            <a:off x="5796060" y="2698724"/>
            <a:ext cx="1055132" cy="1731292"/>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23">
              <a:alphaModFix/>
            </a:blip>
            <a:stretch>
              <a:fillRect/>
            </a:stretch>
          </a:blipFill>
          <a:ln>
            <a:noFill/>
          </a:ln>
        </p:spPr>
        <p:txBody>
          <a:bodyPr/>
          <a:lstStyle/>
          <a:p>
            <a:endParaRPr lang="en-US"/>
          </a:p>
        </p:txBody>
      </p:sp>
      <p:sp>
        <p:nvSpPr>
          <p:cNvPr id="421" name="Google Shape;421;p10"/>
          <p:cNvSpPr/>
          <p:nvPr/>
        </p:nvSpPr>
        <p:spPr>
          <a:xfrm>
            <a:off x="14715917" y="8415822"/>
            <a:ext cx="1236660" cy="899121"/>
          </a:xfrm>
          <a:custGeom>
            <a:avLst/>
            <a:gdLst/>
            <a:ahLst/>
            <a:cxnLst/>
            <a:rect l="l" t="t" r="r" b="b"/>
            <a:pathLst>
              <a:path w="1236660" h="899121" extrusionOk="0">
                <a:moveTo>
                  <a:pt x="0" y="0"/>
                </a:moveTo>
                <a:lnTo>
                  <a:pt x="1236661" y="0"/>
                </a:lnTo>
                <a:lnTo>
                  <a:pt x="1236661" y="899122"/>
                </a:lnTo>
                <a:lnTo>
                  <a:pt x="0" y="899122"/>
                </a:lnTo>
                <a:lnTo>
                  <a:pt x="0" y="0"/>
                </a:lnTo>
                <a:close/>
              </a:path>
            </a:pathLst>
          </a:custGeom>
          <a:blipFill rotWithShape="1">
            <a:blip r:embed="rId24">
              <a:alphaModFix/>
            </a:blip>
            <a:stretch>
              <a:fillRect/>
            </a:stretch>
          </a:blipFill>
          <a:ln>
            <a:noFill/>
          </a:ln>
        </p:spPr>
        <p:txBody>
          <a:bodyPr/>
          <a:lstStyle/>
          <a:p>
            <a:endParaRPr lang="en-US"/>
          </a:p>
        </p:txBody>
      </p:sp>
      <p:sp>
        <p:nvSpPr>
          <p:cNvPr id="422" name="Google Shape;422;p10"/>
          <p:cNvSpPr/>
          <p:nvPr/>
        </p:nvSpPr>
        <p:spPr>
          <a:xfrm>
            <a:off x="12417504" y="8415822"/>
            <a:ext cx="634157" cy="899121"/>
          </a:xfrm>
          <a:custGeom>
            <a:avLst/>
            <a:gdLst/>
            <a:ahLst/>
            <a:cxnLst/>
            <a:rect l="l" t="t" r="r" b="b"/>
            <a:pathLst>
              <a:path w="634157" h="899121" extrusionOk="0">
                <a:moveTo>
                  <a:pt x="0" y="0"/>
                </a:moveTo>
                <a:lnTo>
                  <a:pt x="634157" y="0"/>
                </a:lnTo>
                <a:lnTo>
                  <a:pt x="634157" y="899122"/>
                </a:lnTo>
                <a:lnTo>
                  <a:pt x="0" y="899122"/>
                </a:lnTo>
                <a:lnTo>
                  <a:pt x="0" y="0"/>
                </a:lnTo>
                <a:close/>
              </a:path>
            </a:pathLst>
          </a:custGeom>
          <a:blipFill rotWithShape="1">
            <a:blip r:embed="rId25">
              <a:alphaModFix/>
            </a:blip>
            <a:stretch>
              <a:fillRect b="-9557"/>
            </a:stretch>
          </a:blipFill>
          <a:ln>
            <a:noFill/>
          </a:ln>
        </p:spPr>
        <p:txBody>
          <a:bodyPr/>
          <a:lstStyle/>
          <a:p>
            <a:endParaRPr lang="en-US"/>
          </a:p>
        </p:txBody>
      </p:sp>
      <p:sp>
        <p:nvSpPr>
          <p:cNvPr id="423" name="Google Shape;423;p10"/>
          <p:cNvSpPr/>
          <p:nvPr/>
        </p:nvSpPr>
        <p:spPr>
          <a:xfrm>
            <a:off x="16527670" y="8333042"/>
            <a:ext cx="1074449" cy="1064681"/>
          </a:xfrm>
          <a:custGeom>
            <a:avLst/>
            <a:gdLst/>
            <a:ahLst/>
            <a:cxnLst/>
            <a:rect l="l" t="t" r="r" b="b"/>
            <a:pathLst>
              <a:path w="1074449" h="1064681" extrusionOk="0">
                <a:moveTo>
                  <a:pt x="0" y="0"/>
                </a:moveTo>
                <a:lnTo>
                  <a:pt x="1074449" y="0"/>
                </a:lnTo>
                <a:lnTo>
                  <a:pt x="1074449" y="1064682"/>
                </a:lnTo>
                <a:lnTo>
                  <a:pt x="0" y="1064682"/>
                </a:lnTo>
                <a:lnTo>
                  <a:pt x="0" y="0"/>
                </a:lnTo>
                <a:close/>
              </a:path>
            </a:pathLst>
          </a:custGeom>
          <a:blipFill rotWithShape="1">
            <a:blip r:embed="rId26">
              <a:alphaModFix/>
            </a:blip>
            <a:stretch>
              <a:fillRect/>
            </a:stretch>
          </a:blipFill>
          <a:ln>
            <a:noFill/>
          </a:ln>
        </p:spPr>
        <p:txBody>
          <a:bodyPr/>
          <a:lstStyle/>
          <a:p>
            <a:endParaRPr lang="en-US"/>
          </a:p>
        </p:txBody>
      </p:sp>
      <p:sp>
        <p:nvSpPr>
          <p:cNvPr id="424" name="Google Shape;424;p10"/>
          <p:cNvSpPr/>
          <p:nvPr/>
        </p:nvSpPr>
        <p:spPr>
          <a:xfrm>
            <a:off x="10646963" y="8257785"/>
            <a:ext cx="1195448" cy="1215195"/>
          </a:xfrm>
          <a:custGeom>
            <a:avLst/>
            <a:gdLst/>
            <a:ahLst/>
            <a:cxnLst/>
            <a:rect l="l" t="t" r="r" b="b"/>
            <a:pathLst>
              <a:path w="1195448" h="1215195" extrusionOk="0">
                <a:moveTo>
                  <a:pt x="0" y="0"/>
                </a:moveTo>
                <a:lnTo>
                  <a:pt x="1195448" y="0"/>
                </a:lnTo>
                <a:lnTo>
                  <a:pt x="1195448" y="1215195"/>
                </a:lnTo>
                <a:lnTo>
                  <a:pt x="0" y="1215195"/>
                </a:lnTo>
                <a:lnTo>
                  <a:pt x="0" y="0"/>
                </a:lnTo>
                <a:close/>
              </a:path>
            </a:pathLst>
          </a:custGeom>
          <a:blipFill rotWithShape="1">
            <a:blip r:embed="rId27">
              <a:alphaModFix/>
            </a:blip>
            <a:stretch>
              <a:fillRect/>
            </a:stretch>
          </a:blipFill>
          <a:ln>
            <a:noFill/>
          </a:ln>
        </p:spPr>
        <p:txBody>
          <a:bodyPr/>
          <a:lstStyle/>
          <a:p>
            <a:endParaRPr lang="en-US"/>
          </a:p>
        </p:txBody>
      </p:sp>
      <p:sp>
        <p:nvSpPr>
          <p:cNvPr id="425" name="Google Shape;425;p10"/>
          <p:cNvSpPr/>
          <p:nvPr/>
        </p:nvSpPr>
        <p:spPr>
          <a:xfrm>
            <a:off x="13626754" y="8481031"/>
            <a:ext cx="514071" cy="768704"/>
          </a:xfrm>
          <a:custGeom>
            <a:avLst/>
            <a:gdLst/>
            <a:ahLst/>
            <a:cxnLst/>
            <a:rect l="l" t="t" r="r" b="b"/>
            <a:pathLst>
              <a:path w="514071" h="768704" extrusionOk="0">
                <a:moveTo>
                  <a:pt x="0" y="0"/>
                </a:moveTo>
                <a:lnTo>
                  <a:pt x="514071" y="0"/>
                </a:lnTo>
                <a:lnTo>
                  <a:pt x="514071" y="768704"/>
                </a:lnTo>
                <a:lnTo>
                  <a:pt x="0" y="768704"/>
                </a:lnTo>
                <a:lnTo>
                  <a:pt x="0" y="0"/>
                </a:lnTo>
                <a:close/>
              </a:path>
            </a:pathLst>
          </a:custGeom>
          <a:blipFill rotWithShape="1">
            <a:blip r:embed="rId28">
              <a:alphaModFix/>
            </a:blip>
            <a:stretch>
              <a:fillRect/>
            </a:stretch>
          </a:blipFill>
          <a:ln>
            <a:noFill/>
          </a:ln>
        </p:spPr>
        <p:txBody>
          <a:bodyPr/>
          <a:lstStyle/>
          <a:p>
            <a:endParaRPr lang="en-US"/>
          </a:p>
        </p:txBody>
      </p:sp>
      <p:sp>
        <p:nvSpPr>
          <p:cNvPr id="426" name="Google Shape;426;p10"/>
          <p:cNvSpPr/>
          <p:nvPr/>
        </p:nvSpPr>
        <p:spPr>
          <a:xfrm>
            <a:off x="16046014" y="669969"/>
            <a:ext cx="1427542" cy="1725234"/>
          </a:xfrm>
          <a:custGeom>
            <a:avLst/>
            <a:gdLst/>
            <a:ahLst/>
            <a:cxnLst/>
            <a:rect l="l" t="t" r="r" b="b"/>
            <a:pathLst>
              <a:path w="1427542" h="1725234" extrusionOk="0">
                <a:moveTo>
                  <a:pt x="0" y="0"/>
                </a:moveTo>
                <a:lnTo>
                  <a:pt x="1427542" y="0"/>
                </a:lnTo>
                <a:lnTo>
                  <a:pt x="1427542" y="1725234"/>
                </a:lnTo>
                <a:lnTo>
                  <a:pt x="0" y="1725234"/>
                </a:lnTo>
                <a:lnTo>
                  <a:pt x="0" y="0"/>
                </a:lnTo>
                <a:close/>
              </a:path>
            </a:pathLst>
          </a:custGeom>
          <a:blipFill rotWithShape="1">
            <a:blip r:embed="rId29">
              <a:alphaModFix/>
            </a:blip>
            <a:stretch>
              <a:fillRect/>
            </a:stretch>
          </a:blipFill>
          <a:ln>
            <a:noFill/>
          </a:ln>
        </p:spPr>
        <p:txBody>
          <a:bodyPr/>
          <a:lstStyle/>
          <a:p>
            <a:endParaRPr lang="en-US"/>
          </a:p>
        </p:txBody>
      </p:sp>
      <p:sp>
        <p:nvSpPr>
          <p:cNvPr id="427" name="Google Shape;427;p10"/>
          <p:cNvSpPr/>
          <p:nvPr/>
        </p:nvSpPr>
        <p:spPr>
          <a:xfrm flipH="1">
            <a:off x="9601674" y="616531"/>
            <a:ext cx="1345093" cy="1832110"/>
          </a:xfrm>
          <a:custGeom>
            <a:avLst/>
            <a:gdLst/>
            <a:ahLst/>
            <a:cxnLst/>
            <a:rect l="l" t="t" r="r" b="b"/>
            <a:pathLst>
              <a:path w="1345093" h="1832110" extrusionOk="0">
                <a:moveTo>
                  <a:pt x="1345093" y="0"/>
                </a:moveTo>
                <a:lnTo>
                  <a:pt x="0" y="0"/>
                </a:lnTo>
                <a:lnTo>
                  <a:pt x="0" y="1832110"/>
                </a:lnTo>
                <a:lnTo>
                  <a:pt x="1345093" y="1832110"/>
                </a:lnTo>
                <a:lnTo>
                  <a:pt x="1345093" y="0"/>
                </a:lnTo>
                <a:close/>
              </a:path>
            </a:pathLst>
          </a:custGeom>
          <a:blipFill rotWithShape="1">
            <a:blip r:embed="rId30">
              <a:alphaModFix/>
            </a:blip>
            <a:stretch>
              <a:fillRect/>
            </a:stretch>
          </a:blipFill>
          <a:ln>
            <a:noFill/>
          </a:ln>
        </p:spPr>
        <p:txBody>
          <a:bodyPr/>
          <a:lstStyle/>
          <a:p>
            <a:endParaRPr lang="en-US"/>
          </a:p>
        </p:txBody>
      </p:sp>
      <p:sp>
        <p:nvSpPr>
          <p:cNvPr id="428" name="Google Shape;428;p10"/>
          <p:cNvSpPr/>
          <p:nvPr/>
        </p:nvSpPr>
        <p:spPr>
          <a:xfrm>
            <a:off x="12632153" y="4792929"/>
            <a:ext cx="966226" cy="1353228"/>
          </a:xfrm>
          <a:custGeom>
            <a:avLst/>
            <a:gdLst/>
            <a:ahLst/>
            <a:cxnLst/>
            <a:rect l="l" t="t" r="r" b="b"/>
            <a:pathLst>
              <a:path w="966226" h="1353228" extrusionOk="0">
                <a:moveTo>
                  <a:pt x="0" y="0"/>
                </a:moveTo>
                <a:lnTo>
                  <a:pt x="966226" y="0"/>
                </a:lnTo>
                <a:lnTo>
                  <a:pt x="966226" y="1353228"/>
                </a:lnTo>
                <a:lnTo>
                  <a:pt x="0" y="1353228"/>
                </a:lnTo>
                <a:lnTo>
                  <a:pt x="0" y="0"/>
                </a:lnTo>
                <a:close/>
              </a:path>
            </a:pathLst>
          </a:custGeom>
          <a:blipFill rotWithShape="1">
            <a:blip r:embed="rId31">
              <a:alphaModFix/>
            </a:blip>
            <a:stretch>
              <a:fillRect r="-22544"/>
            </a:stretch>
          </a:blipFill>
          <a:ln>
            <a:noFill/>
          </a:ln>
        </p:spPr>
        <p:txBody>
          <a:bodyPr/>
          <a:lstStyle/>
          <a:p>
            <a:endParaRPr lang="en-US"/>
          </a:p>
        </p:txBody>
      </p:sp>
      <p:sp>
        <p:nvSpPr>
          <p:cNvPr id="429" name="Google Shape;429;p10"/>
          <p:cNvSpPr/>
          <p:nvPr/>
        </p:nvSpPr>
        <p:spPr>
          <a:xfrm>
            <a:off x="8327584" y="4792929"/>
            <a:ext cx="764808" cy="1353228"/>
          </a:xfrm>
          <a:custGeom>
            <a:avLst/>
            <a:gdLst/>
            <a:ahLst/>
            <a:cxnLst/>
            <a:rect l="l" t="t" r="r" b="b"/>
            <a:pathLst>
              <a:path w="764808" h="1353228" extrusionOk="0">
                <a:moveTo>
                  <a:pt x="0" y="0"/>
                </a:moveTo>
                <a:lnTo>
                  <a:pt x="764808" y="0"/>
                </a:lnTo>
                <a:lnTo>
                  <a:pt x="764808" y="1353228"/>
                </a:lnTo>
                <a:lnTo>
                  <a:pt x="0" y="1353228"/>
                </a:lnTo>
                <a:lnTo>
                  <a:pt x="0" y="0"/>
                </a:lnTo>
                <a:close/>
              </a:path>
            </a:pathLst>
          </a:custGeom>
          <a:blipFill rotWithShape="1">
            <a:blip r:embed="rId32">
              <a:alphaModFix/>
            </a:blip>
            <a:stretch>
              <a:fillRect/>
            </a:stretch>
          </a:blipFill>
          <a:ln>
            <a:noFill/>
          </a:ln>
        </p:spPr>
        <p:txBody>
          <a:bodyPr/>
          <a:lstStyle/>
          <a:p>
            <a:endParaRPr lang="en-US"/>
          </a:p>
        </p:txBody>
      </p:sp>
      <p:sp>
        <p:nvSpPr>
          <p:cNvPr id="430" name="Google Shape;430;p10"/>
          <p:cNvSpPr/>
          <p:nvPr/>
        </p:nvSpPr>
        <p:spPr>
          <a:xfrm flipH="1">
            <a:off x="12716921" y="2874040"/>
            <a:ext cx="2060686" cy="1380660"/>
          </a:xfrm>
          <a:custGeom>
            <a:avLst/>
            <a:gdLst/>
            <a:ahLst/>
            <a:cxnLst/>
            <a:rect l="l" t="t" r="r" b="b"/>
            <a:pathLst>
              <a:path w="2060686" h="1380660" extrusionOk="0">
                <a:moveTo>
                  <a:pt x="2060686" y="0"/>
                </a:moveTo>
                <a:lnTo>
                  <a:pt x="0" y="0"/>
                </a:lnTo>
                <a:lnTo>
                  <a:pt x="0" y="1380660"/>
                </a:lnTo>
                <a:lnTo>
                  <a:pt x="2060686" y="1380660"/>
                </a:lnTo>
                <a:lnTo>
                  <a:pt x="2060686" y="0"/>
                </a:lnTo>
                <a:close/>
              </a:path>
            </a:pathLst>
          </a:custGeom>
          <a:blipFill rotWithShape="1">
            <a:blip r:embed="rId33">
              <a:alphaModFix/>
            </a:blip>
            <a:stretch>
              <a:fillRect/>
            </a:stretch>
          </a:blipFill>
          <a:ln>
            <a:noFill/>
          </a:ln>
        </p:spPr>
        <p:txBody>
          <a:bodyPr/>
          <a:lstStyle/>
          <a:p>
            <a:endParaRPr lang="en-US"/>
          </a:p>
        </p:txBody>
      </p:sp>
      <p:sp>
        <p:nvSpPr>
          <p:cNvPr id="431" name="Google Shape;431;p10"/>
          <p:cNvSpPr/>
          <p:nvPr/>
        </p:nvSpPr>
        <p:spPr>
          <a:xfrm>
            <a:off x="7334527" y="2698724"/>
            <a:ext cx="1299911" cy="1731292"/>
          </a:xfrm>
          <a:custGeom>
            <a:avLst/>
            <a:gdLst/>
            <a:ahLst/>
            <a:cxnLst/>
            <a:rect l="l" t="t" r="r" b="b"/>
            <a:pathLst>
              <a:path w="1299911" h="1731292" extrusionOk="0">
                <a:moveTo>
                  <a:pt x="0" y="0"/>
                </a:moveTo>
                <a:lnTo>
                  <a:pt x="1299911" y="0"/>
                </a:lnTo>
                <a:lnTo>
                  <a:pt x="1299911" y="1731292"/>
                </a:lnTo>
                <a:lnTo>
                  <a:pt x="0" y="1731292"/>
                </a:lnTo>
                <a:lnTo>
                  <a:pt x="0" y="0"/>
                </a:lnTo>
                <a:close/>
              </a:path>
            </a:pathLst>
          </a:custGeom>
          <a:blipFill rotWithShape="1">
            <a:blip r:embed="rId34">
              <a:alphaModFix/>
            </a:blip>
            <a:stretch>
              <a:fillRect/>
            </a:stretch>
          </a:blipFill>
          <a:ln>
            <a:noFill/>
          </a:ln>
        </p:spPr>
        <p:txBody>
          <a:bodyPr/>
          <a:lstStyle/>
          <a:p>
            <a:endParaRPr lang="en-US"/>
          </a:p>
        </p:txBody>
      </p:sp>
      <p:sp>
        <p:nvSpPr>
          <p:cNvPr id="432" name="Google Shape;432;p10"/>
          <p:cNvSpPr/>
          <p:nvPr/>
        </p:nvSpPr>
        <p:spPr>
          <a:xfrm>
            <a:off x="13006410" y="589877"/>
            <a:ext cx="761443" cy="1885419"/>
          </a:xfrm>
          <a:custGeom>
            <a:avLst/>
            <a:gdLst/>
            <a:ahLst/>
            <a:cxnLst/>
            <a:rect l="l" t="t" r="r" b="b"/>
            <a:pathLst>
              <a:path w="761443" h="1885419" extrusionOk="0">
                <a:moveTo>
                  <a:pt x="0" y="0"/>
                </a:moveTo>
                <a:lnTo>
                  <a:pt x="761443" y="0"/>
                </a:lnTo>
                <a:lnTo>
                  <a:pt x="761443" y="1885419"/>
                </a:lnTo>
                <a:lnTo>
                  <a:pt x="0" y="1885419"/>
                </a:lnTo>
                <a:lnTo>
                  <a:pt x="0" y="0"/>
                </a:lnTo>
                <a:close/>
              </a:path>
            </a:pathLst>
          </a:custGeom>
          <a:blipFill rotWithShape="1">
            <a:blip r:embed="rId35">
              <a:alphaModFix/>
            </a:blip>
            <a:stretch>
              <a:fillRect/>
            </a:stretch>
          </a:blipFill>
          <a:ln>
            <a:noFill/>
          </a:ln>
        </p:spPr>
        <p:txBody>
          <a:bodyPr/>
          <a:lstStyle/>
          <a:p>
            <a:endParaRPr lang="en-US"/>
          </a:p>
        </p:txBody>
      </p:sp>
      <p:sp>
        <p:nvSpPr>
          <p:cNvPr id="433" name="Google Shape;433;p10"/>
          <p:cNvSpPr/>
          <p:nvPr/>
        </p:nvSpPr>
        <p:spPr>
          <a:xfrm>
            <a:off x="16686815" y="4681565"/>
            <a:ext cx="730849" cy="1575956"/>
          </a:xfrm>
          <a:custGeom>
            <a:avLst/>
            <a:gdLst/>
            <a:ahLst/>
            <a:cxnLst/>
            <a:rect l="l" t="t" r="r" b="b"/>
            <a:pathLst>
              <a:path w="730849" h="1575956" extrusionOk="0">
                <a:moveTo>
                  <a:pt x="0" y="0"/>
                </a:moveTo>
                <a:lnTo>
                  <a:pt x="730849" y="0"/>
                </a:lnTo>
                <a:lnTo>
                  <a:pt x="730849" y="1575956"/>
                </a:lnTo>
                <a:lnTo>
                  <a:pt x="0" y="1575956"/>
                </a:lnTo>
                <a:lnTo>
                  <a:pt x="0" y="0"/>
                </a:lnTo>
                <a:close/>
              </a:path>
            </a:pathLst>
          </a:custGeom>
          <a:blipFill rotWithShape="1">
            <a:blip r:embed="rId36">
              <a:alphaModFix/>
            </a:blip>
            <a:stretch>
              <a:fillRect/>
            </a:stretch>
          </a:blipFill>
          <a:ln>
            <a:noFill/>
          </a:ln>
        </p:spPr>
        <p:txBody>
          <a:bodyPr/>
          <a:lstStyle/>
          <a:p>
            <a:endParaRPr lang="en-US"/>
          </a:p>
        </p:txBody>
      </p:sp>
      <p:sp>
        <p:nvSpPr>
          <p:cNvPr id="434" name="Google Shape;434;p10"/>
          <p:cNvSpPr/>
          <p:nvPr/>
        </p:nvSpPr>
        <p:spPr>
          <a:xfrm flipH="1">
            <a:off x="11491132" y="583797"/>
            <a:ext cx="970913" cy="1897578"/>
          </a:xfrm>
          <a:custGeom>
            <a:avLst/>
            <a:gdLst/>
            <a:ahLst/>
            <a:cxnLst/>
            <a:rect l="l" t="t" r="r" b="b"/>
            <a:pathLst>
              <a:path w="970913" h="1897578" extrusionOk="0">
                <a:moveTo>
                  <a:pt x="970913" y="0"/>
                </a:moveTo>
                <a:lnTo>
                  <a:pt x="0" y="0"/>
                </a:lnTo>
                <a:lnTo>
                  <a:pt x="0" y="1897578"/>
                </a:lnTo>
                <a:lnTo>
                  <a:pt x="970913" y="1897578"/>
                </a:lnTo>
                <a:lnTo>
                  <a:pt x="970913" y="0"/>
                </a:lnTo>
                <a:close/>
              </a:path>
            </a:pathLst>
          </a:custGeom>
          <a:blipFill rotWithShape="1">
            <a:blip r:embed="rId37">
              <a:alphaModFix/>
            </a:blip>
            <a:stretch>
              <a:fillRect/>
            </a:stretch>
          </a:blipFill>
          <a:ln>
            <a:noFill/>
          </a:ln>
        </p:spPr>
        <p:txBody>
          <a:bodyPr/>
          <a:lstStyle/>
          <a:p>
            <a:endParaRPr lang="en-US"/>
          </a:p>
        </p:txBody>
      </p:sp>
      <p:sp>
        <p:nvSpPr>
          <p:cNvPr id="435" name="Google Shape;435;p10"/>
          <p:cNvSpPr/>
          <p:nvPr/>
        </p:nvSpPr>
        <p:spPr>
          <a:xfrm flipH="1">
            <a:off x="5607577" y="6856129"/>
            <a:ext cx="1597161" cy="710736"/>
          </a:xfrm>
          <a:custGeom>
            <a:avLst/>
            <a:gdLst/>
            <a:ahLst/>
            <a:cxnLst/>
            <a:rect l="l" t="t" r="r" b="b"/>
            <a:pathLst>
              <a:path w="1597161" h="710736" extrusionOk="0">
                <a:moveTo>
                  <a:pt x="1597160" y="0"/>
                </a:moveTo>
                <a:lnTo>
                  <a:pt x="0" y="0"/>
                </a:lnTo>
                <a:lnTo>
                  <a:pt x="0" y="710737"/>
                </a:lnTo>
                <a:lnTo>
                  <a:pt x="1597160" y="710737"/>
                </a:lnTo>
                <a:lnTo>
                  <a:pt x="1597160" y="0"/>
                </a:lnTo>
                <a:close/>
              </a:path>
            </a:pathLst>
          </a:custGeom>
          <a:blipFill rotWithShape="1">
            <a:blip r:embed="rId38">
              <a:alphaModFix/>
            </a:blip>
            <a:stretch>
              <a:fillRect/>
            </a:stretch>
          </a:blipFill>
          <a:ln>
            <a:noFill/>
          </a:ln>
        </p:spPr>
        <p:txBody>
          <a:bodyPr/>
          <a:lstStyle/>
          <a:p>
            <a:endParaRPr lang="en-US"/>
          </a:p>
        </p:txBody>
      </p:sp>
      <p:sp>
        <p:nvSpPr>
          <p:cNvPr id="436" name="Google Shape;436;p10"/>
          <p:cNvSpPr/>
          <p:nvPr/>
        </p:nvSpPr>
        <p:spPr>
          <a:xfrm>
            <a:off x="10826485" y="6578783"/>
            <a:ext cx="794057" cy="1265429"/>
          </a:xfrm>
          <a:custGeom>
            <a:avLst/>
            <a:gdLst/>
            <a:ahLst/>
            <a:cxnLst/>
            <a:rect l="l" t="t" r="r" b="b"/>
            <a:pathLst>
              <a:path w="794057" h="1265429" extrusionOk="0">
                <a:moveTo>
                  <a:pt x="0" y="0"/>
                </a:moveTo>
                <a:lnTo>
                  <a:pt x="794056" y="0"/>
                </a:lnTo>
                <a:lnTo>
                  <a:pt x="794056" y="1265429"/>
                </a:lnTo>
                <a:lnTo>
                  <a:pt x="0" y="1265429"/>
                </a:lnTo>
                <a:lnTo>
                  <a:pt x="0" y="0"/>
                </a:lnTo>
                <a:close/>
              </a:path>
            </a:pathLst>
          </a:custGeom>
          <a:blipFill rotWithShape="1">
            <a:blip r:embed="rId39">
              <a:alphaModFix/>
            </a:blip>
            <a:stretch>
              <a:fillRect/>
            </a:stretch>
          </a:blipFill>
          <a:ln>
            <a:noFill/>
          </a:ln>
        </p:spPr>
        <p:txBody>
          <a:bodyPr/>
          <a:lstStyle/>
          <a:p>
            <a:endParaRPr lang="en-US"/>
          </a:p>
        </p:txBody>
      </p:sp>
      <p:sp>
        <p:nvSpPr>
          <p:cNvPr id="437" name="Google Shape;437;p10"/>
          <p:cNvSpPr/>
          <p:nvPr/>
        </p:nvSpPr>
        <p:spPr>
          <a:xfrm>
            <a:off x="9604847" y="8273533"/>
            <a:ext cx="467024" cy="1183701"/>
          </a:xfrm>
          <a:custGeom>
            <a:avLst/>
            <a:gdLst/>
            <a:ahLst/>
            <a:cxnLst/>
            <a:rect l="l" t="t" r="r" b="b"/>
            <a:pathLst>
              <a:path w="467024" h="1183701" extrusionOk="0">
                <a:moveTo>
                  <a:pt x="0" y="0"/>
                </a:moveTo>
                <a:lnTo>
                  <a:pt x="467024" y="0"/>
                </a:lnTo>
                <a:lnTo>
                  <a:pt x="467024" y="1183700"/>
                </a:lnTo>
                <a:lnTo>
                  <a:pt x="0" y="1183700"/>
                </a:lnTo>
                <a:lnTo>
                  <a:pt x="0" y="0"/>
                </a:lnTo>
                <a:close/>
              </a:path>
            </a:pathLst>
          </a:custGeom>
          <a:blipFill rotWithShape="1">
            <a:blip r:embed="rId7">
              <a:alphaModFix/>
            </a:blip>
            <a:stretch>
              <a:fillRect/>
            </a:stretch>
          </a:blipFill>
          <a:ln>
            <a:noFill/>
          </a:ln>
        </p:spPr>
        <p:txBody>
          <a:bodyPr/>
          <a:lstStyle/>
          <a:p>
            <a:endParaRPr lang="en-US"/>
          </a:p>
        </p:txBody>
      </p:sp>
      <p:sp>
        <p:nvSpPr>
          <p:cNvPr id="438" name="Google Shape;438;p10"/>
          <p:cNvSpPr/>
          <p:nvPr/>
        </p:nvSpPr>
        <p:spPr>
          <a:xfrm>
            <a:off x="9723125" y="6475240"/>
            <a:ext cx="369467" cy="1472515"/>
          </a:xfrm>
          <a:custGeom>
            <a:avLst/>
            <a:gdLst/>
            <a:ahLst/>
            <a:cxnLst/>
            <a:rect l="l" t="t" r="r" b="b"/>
            <a:pathLst>
              <a:path w="369467" h="1472515" extrusionOk="0">
                <a:moveTo>
                  <a:pt x="0" y="0"/>
                </a:moveTo>
                <a:lnTo>
                  <a:pt x="369467" y="0"/>
                </a:lnTo>
                <a:lnTo>
                  <a:pt x="369467" y="1472515"/>
                </a:lnTo>
                <a:lnTo>
                  <a:pt x="0" y="1472515"/>
                </a:lnTo>
                <a:lnTo>
                  <a:pt x="0" y="0"/>
                </a:lnTo>
                <a:close/>
              </a:path>
            </a:pathLst>
          </a:custGeom>
          <a:blipFill rotWithShape="1">
            <a:blip r:embed="rId8">
              <a:alphaModFix/>
            </a:blip>
            <a:stretch>
              <a:fillRect/>
            </a:stretch>
          </a:blipFill>
          <a:ln>
            <a:noFill/>
          </a:ln>
        </p:spPr>
        <p:txBody>
          <a:bodyPr/>
          <a:lstStyle/>
          <a:p>
            <a:endParaRPr lang="en-US"/>
          </a:p>
        </p:txBody>
      </p:sp>
      <p:sp>
        <p:nvSpPr>
          <p:cNvPr id="439" name="Google Shape;439;p10"/>
          <p:cNvSpPr/>
          <p:nvPr/>
        </p:nvSpPr>
        <p:spPr>
          <a:xfrm>
            <a:off x="7938630" y="6611153"/>
            <a:ext cx="1050603" cy="1200689"/>
          </a:xfrm>
          <a:custGeom>
            <a:avLst/>
            <a:gdLst/>
            <a:ahLst/>
            <a:cxnLst/>
            <a:rect l="l" t="t" r="r" b="b"/>
            <a:pathLst>
              <a:path w="1050603" h="1200689" extrusionOk="0">
                <a:moveTo>
                  <a:pt x="0" y="0"/>
                </a:moveTo>
                <a:lnTo>
                  <a:pt x="1050603" y="0"/>
                </a:lnTo>
                <a:lnTo>
                  <a:pt x="1050603" y="1200689"/>
                </a:lnTo>
                <a:lnTo>
                  <a:pt x="0" y="1200689"/>
                </a:lnTo>
                <a:lnTo>
                  <a:pt x="0" y="0"/>
                </a:lnTo>
                <a:close/>
              </a:path>
            </a:pathLst>
          </a:custGeom>
          <a:blipFill rotWithShape="1">
            <a:blip r:embed="rId31">
              <a:alphaModFix/>
            </a:blip>
            <a:stretch>
              <a:fillRect/>
            </a:stretch>
          </a:blipFill>
          <a:ln>
            <a:noFill/>
          </a:ln>
        </p:spPr>
        <p:txBody>
          <a:bodyPr/>
          <a:lstStyle/>
          <a:p>
            <a:endParaRPr lang="en-US"/>
          </a:p>
        </p:txBody>
      </p:sp>
      <p:sp>
        <p:nvSpPr>
          <p:cNvPr id="440" name="Google Shape;440;p10"/>
          <p:cNvSpPr/>
          <p:nvPr/>
        </p:nvSpPr>
        <p:spPr>
          <a:xfrm>
            <a:off x="13863186" y="6527011"/>
            <a:ext cx="1506865" cy="1368972"/>
          </a:xfrm>
          <a:custGeom>
            <a:avLst/>
            <a:gdLst/>
            <a:ahLst/>
            <a:cxnLst/>
            <a:rect l="l" t="t" r="r" b="b"/>
            <a:pathLst>
              <a:path w="1506865" h="1368972" extrusionOk="0">
                <a:moveTo>
                  <a:pt x="0" y="0"/>
                </a:moveTo>
                <a:lnTo>
                  <a:pt x="1506865" y="0"/>
                </a:lnTo>
                <a:lnTo>
                  <a:pt x="1506865" y="1368972"/>
                </a:lnTo>
                <a:lnTo>
                  <a:pt x="0" y="1368972"/>
                </a:lnTo>
                <a:lnTo>
                  <a:pt x="0" y="0"/>
                </a:lnTo>
                <a:close/>
              </a:path>
            </a:pathLst>
          </a:custGeom>
          <a:blipFill rotWithShape="1">
            <a:blip r:embed="rId11">
              <a:alphaModFix/>
            </a:blip>
            <a:stretch>
              <a:fillRect/>
            </a:stretch>
          </a:blipFill>
          <a:ln>
            <a:noFill/>
          </a:ln>
        </p:spPr>
        <p:txBody>
          <a:bodyPr/>
          <a:lstStyle/>
          <a:p>
            <a:endParaRPr lang="en-US"/>
          </a:p>
        </p:txBody>
      </p:sp>
      <p:sp>
        <p:nvSpPr>
          <p:cNvPr id="441" name="Google Shape;441;p10"/>
          <p:cNvSpPr txBox="1"/>
          <p:nvPr/>
        </p:nvSpPr>
        <p:spPr>
          <a:xfrm>
            <a:off x="1009650" y="3143250"/>
            <a:ext cx="4303200" cy="51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8700" b="0" i="0" u="none" strike="noStrike" cap="non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b="0" i="0" u="none" strike="noStrike" cap="non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bestwines</a:t>
            </a:r>
            <a:r>
              <a:rPr lang="en-US" sz="2901" b="0" i="0" u="none" strike="noStrike" cap="none">
                <a:solidFill>
                  <a:srgbClr val="320909"/>
                </a:solidFill>
                <a:latin typeface="Arial"/>
                <a:ea typeface="Arial"/>
                <a:cs typeface="Arial"/>
                <a:sym typeface="Arial"/>
              </a:rPr>
              <a:t>@</a:t>
            </a: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4" name="Google Shape;454;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7" name="Google Shape;457;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avLst/>
            <a:gdLst/>
            <a:ahLst/>
            <a:cxnLst/>
            <a:rect l="l" t="t" r="r" b="b"/>
            <a:pathLst>
              <a:path w="2480930" h="4848797" extrusionOk="0">
                <a:moveTo>
                  <a:pt x="2480930" y="0"/>
                </a:moveTo>
                <a:lnTo>
                  <a:pt x="0" y="0"/>
                </a:lnTo>
                <a:lnTo>
                  <a:pt x="0" y="4848796"/>
                </a:lnTo>
                <a:lnTo>
                  <a:pt x="2480930" y="4848796"/>
                </a:lnTo>
                <a:lnTo>
                  <a:pt x="2480930" y="0"/>
                </a:lnTo>
                <a:close/>
              </a:path>
            </a:pathLst>
          </a:custGeom>
          <a:blipFill rotWithShape="1">
            <a:blip r:embed="rId3">
              <a:alphaModFix/>
            </a:blip>
            <a:stretch>
              <a:fillRect/>
            </a:stretch>
          </a:blipFill>
          <a:ln>
            <a:noFill/>
          </a:ln>
        </p:spPr>
        <p:txBody>
          <a:bodyPr/>
          <a:lstStyle/>
          <a:p>
            <a:endParaRPr lang="en-US"/>
          </a:p>
        </p:txBody>
      </p:sp>
      <p:sp>
        <p:nvSpPr>
          <p:cNvPr id="459" name="Google Shape;459;p9"/>
          <p:cNvSpPr/>
          <p:nvPr/>
        </p:nvSpPr>
        <p:spPr>
          <a:xfrm>
            <a:off x="12390129" y="4683523"/>
            <a:ext cx="7126887" cy="4775014"/>
          </a:xfrm>
          <a:custGeom>
            <a:avLst/>
            <a:gdLst/>
            <a:ahLst/>
            <a:cxnLst/>
            <a:rect l="l" t="t" r="r" b="b"/>
            <a:pathLst>
              <a:path w="7126887" h="4775014" extrusionOk="0">
                <a:moveTo>
                  <a:pt x="0" y="0"/>
                </a:moveTo>
                <a:lnTo>
                  <a:pt x="7126886" y="0"/>
                </a:lnTo>
                <a:lnTo>
                  <a:pt x="7126886" y="4775014"/>
                </a:lnTo>
                <a:lnTo>
                  <a:pt x="0" y="4775014"/>
                </a:lnTo>
                <a:lnTo>
                  <a:pt x="0" y="0"/>
                </a:lnTo>
                <a:close/>
              </a:path>
            </a:pathLst>
          </a:custGeom>
          <a:blipFill rotWithShape="1">
            <a:blip r:embed="rId4">
              <a:alphaModFix/>
            </a:blip>
            <a:stretch>
              <a:fillRect/>
            </a:stretch>
          </a:blipFill>
          <a:ln>
            <a:noFill/>
          </a:ln>
        </p:spPr>
        <p:txBody>
          <a:bodyPr/>
          <a:lstStyle/>
          <a:p>
            <a:endParaRPr lang="en-US"/>
          </a:p>
        </p:txBody>
      </p:sp>
      <p:cxnSp>
        <p:nvCxnSpPr>
          <p:cNvPr id="460" name="Google Shape;460;p9"/>
          <p:cNvCxnSpPr/>
          <p:nvPr/>
        </p:nvCxnSpPr>
        <p:spPr>
          <a:xfrm>
            <a:off x="5897880" y="4368986"/>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1" name="Google Shape;461;p9"/>
          <p:cNvCxnSpPr/>
          <p:nvPr/>
        </p:nvCxnSpPr>
        <p:spPr>
          <a:xfrm>
            <a:off x="5897880" y="5614042"/>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2" name="Google Shape;462;p9"/>
          <p:cNvCxnSpPr/>
          <p:nvPr/>
        </p:nvCxnSpPr>
        <p:spPr>
          <a:xfrm>
            <a:off x="5897880" y="6859098"/>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3" name="Google Shape;463;p9"/>
          <p:cNvCxnSpPr/>
          <p:nvPr/>
        </p:nvCxnSpPr>
        <p:spPr>
          <a:xfrm>
            <a:off x="5897880" y="8104155"/>
            <a:ext cx="6492240" cy="0"/>
          </a:xfrm>
          <a:prstGeom prst="straightConnector1">
            <a:avLst/>
          </a:prstGeom>
          <a:noFill/>
          <a:ln w="38100" cap="flat" cmpd="sng">
            <a:solidFill>
              <a:srgbClr val="923030"/>
            </a:solidFill>
            <a:prstDash val="solid"/>
            <a:round/>
            <a:headEnd type="none" w="sm" len="sm"/>
            <a:tailEnd type="none" w="sm" len="sm"/>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17" name="Google Shape;117;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20" name="Google Shape;120;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l="4799" r="4914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t="20480" b="6892"/>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l="8581" t="18870" r="7122" b="20019"/>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600" b="1">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marL="0" marR="0" lvl="0" indent="0" algn="l" rtl="0">
              <a:lnSpc>
                <a:spcPct val="140000"/>
              </a:lnSpc>
              <a:spcBef>
                <a:spcPts val="0"/>
              </a:spcBef>
              <a:spcAft>
                <a:spcPts val="0"/>
              </a:spcAft>
              <a:buNone/>
            </a:pP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0" name="Google Shape;140;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3" name="Google Shape;143;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l="4801" r="49139"/>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t="20480" b="6891"/>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l="8581" t="18873" r="7119" b="20017"/>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900" b="1" i="1"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3" name="Google Shape;163;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6" name="Google Shape;166;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8" name="Google Shape;168;p7"/>
          <p:cNvSpPr txBox="1"/>
          <p:nvPr/>
        </p:nvSpPr>
        <p:spPr>
          <a:xfrm>
            <a:off x="14113530" y="2407920"/>
            <a:ext cx="1745700" cy="2154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endParaRPr/>
          </a:p>
        </p:txBody>
      </p:sp>
      <p:sp>
        <p:nvSpPr>
          <p:cNvPr id="169" name="Google Shape;169;p7"/>
          <p:cNvSpPr txBox="1"/>
          <p:nvPr/>
        </p:nvSpPr>
        <p:spPr>
          <a:xfrm>
            <a:off x="1028550" y="5055843"/>
            <a:ext cx="3364800" cy="1077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800" b="1">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DataVine 12 </a:t>
            </a:r>
            <a:endParaRPr sz="2800" b="1">
              <a:solidFill>
                <a:srgbClr val="320909"/>
              </a:solidFill>
            </a:endParaRPr>
          </a:p>
          <a:p>
            <a:pPr marL="0" marR="0" lvl="0" indent="0" algn="ctr" rtl="0">
              <a:lnSpc>
                <a:spcPct val="120000"/>
              </a:lnSpc>
              <a:spcBef>
                <a:spcPts val="0"/>
              </a:spcBef>
              <a:spcAft>
                <a:spcPts val="0"/>
              </a:spcAft>
              <a:buNone/>
            </a:pPr>
            <a:r>
              <a:rPr lang="en-US" sz="2800" b="1">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76" name="Google Shape;176;p7"/>
          <p:cNvSpPr txBox="1"/>
          <p:nvPr/>
        </p:nvSpPr>
        <p:spPr>
          <a:xfrm>
            <a:off x="1559586" y="7955073"/>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7" name="Google Shape;177;p7"/>
          <p:cNvSpPr txBox="1"/>
          <p:nvPr/>
        </p:nvSpPr>
        <p:spPr>
          <a:xfrm>
            <a:off x="5609132" y="1023781"/>
            <a:ext cx="7069736" cy="1236345"/>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b="0" i="0" u="none" strike="noStrike" cap="non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avLst/>
            <a:gdLst/>
            <a:ahLst/>
            <a:cxnLst/>
            <a:rect l="l" t="t" r="r" b="b"/>
            <a:pathLst>
              <a:path w="6548410" h="4114800" extrusionOk="0">
                <a:moveTo>
                  <a:pt x="0" y="0"/>
                </a:moveTo>
                <a:lnTo>
                  <a:pt x="6548410" y="0"/>
                </a:lnTo>
                <a:lnTo>
                  <a:pt x="654841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79" name="Google Shape;179;p7"/>
          <p:cNvSpPr txBox="1"/>
          <p:nvPr/>
        </p:nvSpPr>
        <p:spPr>
          <a:xfrm>
            <a:off x="5911383" y="7927184"/>
            <a:ext cx="646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83"/>
        <p:cNvGrpSpPr/>
        <p:nvPr/>
      </p:nvGrpSpPr>
      <p:grpSpPr>
        <a:xfrm>
          <a:off x="0" y="0"/>
          <a:ext cx="0" cy="0"/>
          <a:chOff x="0" y="0"/>
          <a:chExt cx="0" cy="0"/>
        </a:xfrm>
      </p:grpSpPr>
      <p:sp>
        <p:nvSpPr>
          <p:cNvPr id="184" name="Google Shape;184;p5"/>
          <p:cNvSpPr/>
          <p:nvPr/>
        </p:nvSpPr>
        <p:spPr>
          <a:xfrm>
            <a:off x="7401938" y="1520235"/>
            <a:ext cx="10348358" cy="7523836"/>
          </a:xfrm>
          <a:custGeom>
            <a:avLst/>
            <a:gdLst/>
            <a:ahLst/>
            <a:cxnLst/>
            <a:rect l="l" t="t" r="r" b="b"/>
            <a:pathLst>
              <a:path w="10348358" h="7523836" extrusionOk="0">
                <a:moveTo>
                  <a:pt x="0" y="0"/>
                </a:moveTo>
                <a:lnTo>
                  <a:pt x="10348357" y="0"/>
                </a:lnTo>
                <a:lnTo>
                  <a:pt x="10348357" y="7523836"/>
                </a:lnTo>
                <a:lnTo>
                  <a:pt x="0" y="7523836"/>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5"/>
          <p:cNvSpPr txBox="1"/>
          <p:nvPr/>
        </p:nvSpPr>
        <p:spPr>
          <a:xfrm>
            <a:off x="1028700" y="1228325"/>
            <a:ext cx="8547600" cy="9234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88" name="Google Shape;188;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91" name="Google Shape;191;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avLst/>
            <a:gdLst/>
            <a:ahLst/>
            <a:cxnLst/>
            <a:rect l="l" t="t" r="r" b="b"/>
            <a:pathLst>
              <a:path w="6326555" h="6246035" extrusionOk="0">
                <a:moveTo>
                  <a:pt x="6326555" y="0"/>
                </a:moveTo>
                <a:lnTo>
                  <a:pt x="0" y="0"/>
                </a:lnTo>
                <a:lnTo>
                  <a:pt x="0" y="6246035"/>
                </a:lnTo>
                <a:lnTo>
                  <a:pt x="6326555" y="6246035"/>
                </a:lnTo>
                <a:lnTo>
                  <a:pt x="6326555" y="0"/>
                </a:lnTo>
                <a:close/>
              </a:path>
            </a:pathLst>
          </a:custGeom>
          <a:blipFill rotWithShape="1">
            <a:blip r:embed="rId4">
              <a:alphaModFix/>
            </a:blip>
            <a:stretch>
              <a:fillRect/>
            </a:stretch>
          </a:blipFill>
          <a:ln>
            <a:noFill/>
          </a:ln>
        </p:spPr>
        <p:txBody>
          <a:bodyPr/>
          <a:lstStyle/>
          <a:p>
            <a:endParaRPr lang="en-US"/>
          </a:p>
        </p:txBody>
      </p:sp>
      <p:sp>
        <p:nvSpPr>
          <p:cNvPr id="193" name="Google Shape;193;p5"/>
          <p:cNvSpPr txBox="1"/>
          <p:nvPr/>
        </p:nvSpPr>
        <p:spPr>
          <a:xfrm>
            <a:off x="590488" y="2483082"/>
            <a:ext cx="6170100" cy="2518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0"/>
              </a:spcBef>
              <a:spcAft>
                <a:spcPts val="0"/>
              </a:spcAft>
              <a:buNone/>
            </a:pP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1" name="Google Shape;201;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4" name="Google Shape;204;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6" name="Google Shape;206;p8"/>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7" name="Google Shape;207;p8"/>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8" name="Google Shape;208;p8"/>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9" name="Google Shape;209;p8"/>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10" name="Google Shape;210;p8"/>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11" name="Google Shape;211;p8"/>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12" name="Google Shape;212;p8"/>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5"/>
            </a:stretch>
          </a:blipFill>
          <a:ln>
            <a:noFill/>
          </a:ln>
        </p:spPr>
        <p:txBody>
          <a:bodyPr/>
          <a:lstStyle/>
          <a:p>
            <a:endParaRPr lang="en-US"/>
          </a:p>
        </p:txBody>
      </p:sp>
      <p:sp>
        <p:nvSpPr>
          <p:cNvPr id="213" name="Google Shape;213;p8"/>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6" name="Google Shape;216;p8"/>
          <p:cNvSpPr txBox="1"/>
          <p:nvPr/>
        </p:nvSpPr>
        <p:spPr>
          <a:xfrm>
            <a:off x="1402925" y="6544525"/>
            <a:ext cx="3169200" cy="144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lang="en-US" sz="1800" i="0" u="none" strike="noStrike" cap="non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4" name="Google Shape;234;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7" name="Google Shape;237;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39" name="Google Shape;239;g349d2f170c4_2_3"/>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0" name="Google Shape;240;g349d2f170c4_2_3"/>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1" name="Google Shape;241;g349d2f170c4_2_3"/>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2" name="Google Shape;242;g349d2f170c4_2_3"/>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43" name="Google Shape;243;g349d2f170c4_2_3"/>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44" name="Google Shape;244;g349d2f170c4_2_3"/>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45" name="Google Shape;245;g349d2f170c4_2_3"/>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7"/>
            </a:stretch>
          </a:blipFill>
          <a:ln>
            <a:noFill/>
          </a:ln>
        </p:spPr>
        <p:txBody>
          <a:bodyPr/>
          <a:lstStyle/>
          <a:p>
            <a:endParaRPr lang="en-US"/>
          </a:p>
        </p:txBody>
      </p:sp>
      <p:sp>
        <p:nvSpPr>
          <p:cNvPr id="246" name="Google Shape;246;g349d2f170c4_2_3"/>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49" name="Google Shape;249;g349d2f170c4_2_3"/>
          <p:cNvSpPr txBox="1"/>
          <p:nvPr/>
        </p:nvSpPr>
        <p:spPr>
          <a:xfrm>
            <a:off x="1314825" y="6351625"/>
            <a:ext cx="3169200" cy="180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marL="0" lvl="0" indent="0" algn="ctr" rtl="0">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1800" i="1">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l="32118" r="12013"/>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68" name="Google Shape;268;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71" name="Google Shape;271;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3200" i="1">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marL="0" marR="0" lvl="0" indent="0" algn="ctr" rtl="0">
              <a:lnSpc>
                <a:spcPct val="147000"/>
              </a:lnSpc>
              <a:spcBef>
                <a:spcPts val="0"/>
              </a:spcBef>
              <a:spcAft>
                <a:spcPts val="0"/>
              </a:spcAft>
              <a:buNone/>
            </a:pP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274" name="Google Shape;274;p6"/>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75" name="Google Shape;275;p6"/>
          <p:cNvSpPr txBox="1"/>
          <p:nvPr/>
        </p:nvSpPr>
        <p:spPr>
          <a:xfrm>
            <a:off x="9613150" y="2550650"/>
            <a:ext cx="7345500" cy="3977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Classification:</a:t>
            </a:r>
            <a:r>
              <a:rPr lang="en-US" sz="2500">
                <a:solidFill>
                  <a:schemeClr val="dk1"/>
                </a:solidFill>
                <a:latin typeface="Quattrocento Sans"/>
                <a:ea typeface="Quattrocento Sans"/>
                <a:cs typeface="Quattrocento Sans"/>
                <a:sym typeface="Quattrocento Sans"/>
              </a:rPr>
              <a:t> Standard vs. Premium</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Dataset:</a:t>
            </a:r>
            <a:r>
              <a:rPr lang="en-US" sz="2500">
                <a:solidFill>
                  <a:schemeClr val="dk1"/>
                </a:solidFill>
                <a:latin typeface="Quattrocento Sans"/>
                <a:ea typeface="Quattrocento Sans"/>
                <a:cs typeface="Quattrocento Sans"/>
                <a:sym typeface="Quattrocento Sans"/>
              </a:rPr>
              <a:t> Merged Red and White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Tools:</a:t>
            </a:r>
            <a:r>
              <a:rPr lang="en-US" sz="2500">
                <a:solidFill>
                  <a:schemeClr val="dk1"/>
                </a:solidFill>
                <a:latin typeface="Quattrocento Sans"/>
                <a:ea typeface="Quattrocento Sans"/>
                <a:cs typeface="Quattrocento Sans"/>
                <a:sym typeface="Quattrocento Sans"/>
              </a:rPr>
              <a:t> Python, Spark SQL, Scikit-learn</a:t>
            </a:r>
            <a:endParaRPr sz="2500">
              <a:solidFill>
                <a:schemeClr val="dk1"/>
              </a:solidFill>
              <a:latin typeface="Quattrocento Sans"/>
              <a:ea typeface="Quattrocento Sans"/>
              <a:cs typeface="Quattrocento Sans"/>
              <a:sym typeface="Quattrocento Sans"/>
            </a:endParaRPr>
          </a:p>
          <a:p>
            <a:pPr marL="457200" lvl="0" indent="0" algn="l" rtl="0">
              <a:lnSpc>
                <a:spcPct val="90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276" name="Google Shape;276;p6"/>
          <p:cNvSpPr/>
          <p:nvPr/>
        </p:nvSpPr>
        <p:spPr>
          <a:xfrm>
            <a:off x="13544626" y="5676866"/>
            <a:ext cx="4743272" cy="4205471"/>
          </a:xfrm>
          <a:custGeom>
            <a:avLst/>
            <a:gdLst/>
            <a:ahLst/>
            <a:cxnLst/>
            <a:rect l="l" t="t" r="r" b="b"/>
            <a:pathLst>
              <a:path w="4743272" h="4205471" extrusionOk="0">
                <a:moveTo>
                  <a:pt x="0" y="0"/>
                </a:moveTo>
                <a:lnTo>
                  <a:pt x="4743272" y="0"/>
                </a:lnTo>
                <a:lnTo>
                  <a:pt x="4743272" y="4205471"/>
                </a:lnTo>
                <a:lnTo>
                  <a:pt x="0" y="4205471"/>
                </a:lnTo>
                <a:lnTo>
                  <a:pt x="0" y="0"/>
                </a:lnTo>
                <a:close/>
              </a:path>
            </a:pathLst>
          </a:custGeom>
          <a:blipFill rotWithShape="1">
            <a:blip r:embed="rId4">
              <a:alphaModFix/>
            </a:blip>
            <a:stretch>
              <a:fillRect b="-55738"/>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1525</Words>
  <Application>Microsoft Office PowerPoint</Application>
  <PresentationFormat>Custom</PresentationFormat>
  <Paragraphs>159</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Roboto</vt:lpstr>
      <vt:lpstr>Quattrocento Sans</vt:lpstr>
      <vt:lpstr>Calibri</vt:lpstr>
      <vt:lpstr>Satisfy</vt:lpstr>
      <vt:lpstr>Cinzel Decorative</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Rob Jowaisas</cp:lastModifiedBy>
  <cp:revision>3</cp:revision>
  <dcterms:created xsi:type="dcterms:W3CDTF">2006-08-16T00:00:00Z</dcterms:created>
  <dcterms:modified xsi:type="dcterms:W3CDTF">2025-04-10T18:33:31Z</dcterms:modified>
</cp:coreProperties>
</file>